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sldIdLst>
    <p:sldId id="469" r:id="rId3"/>
    <p:sldId id="276" r:id="rId4"/>
    <p:sldId id="331" r:id="rId5"/>
    <p:sldId id="470" r:id="rId6"/>
    <p:sldId id="338" r:id="rId7"/>
    <p:sldId id="335" r:id="rId8"/>
    <p:sldId id="464" r:id="rId9"/>
    <p:sldId id="465" r:id="rId10"/>
    <p:sldId id="287" r:id="rId11"/>
    <p:sldId id="344" r:id="rId12"/>
    <p:sldId id="463" r:id="rId13"/>
    <p:sldId id="462" r:id="rId14"/>
    <p:sldId id="466" r:id="rId15"/>
    <p:sldId id="467" r:id="rId16"/>
    <p:sldId id="289" r:id="rId17"/>
    <p:sldId id="369" r:id="rId18"/>
    <p:sldId id="373" r:id="rId19"/>
    <p:sldId id="277" r:id="rId20"/>
    <p:sldId id="468" r:id="rId21"/>
    <p:sldId id="362" r:id="rId22"/>
    <p:sldId id="396" r:id="rId23"/>
    <p:sldId id="363" r:id="rId24"/>
    <p:sldId id="291" r:id="rId25"/>
    <p:sldId id="384" r:id="rId26"/>
    <p:sldId id="380" r:id="rId27"/>
    <p:sldId id="381" r:id="rId28"/>
    <p:sldId id="337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  <p:sldId id="410" r:id="rId41"/>
    <p:sldId id="411" r:id="rId42"/>
    <p:sldId id="412" r:id="rId43"/>
    <p:sldId id="413" r:id="rId44"/>
    <p:sldId id="414" r:id="rId45"/>
    <p:sldId id="415" r:id="rId46"/>
    <p:sldId id="416" r:id="rId47"/>
    <p:sldId id="417" r:id="rId48"/>
    <p:sldId id="418" r:id="rId49"/>
    <p:sldId id="419" r:id="rId50"/>
    <p:sldId id="420" r:id="rId51"/>
    <p:sldId id="421" r:id="rId52"/>
    <p:sldId id="422" r:id="rId53"/>
    <p:sldId id="423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35" r:id="rId66"/>
    <p:sldId id="436" r:id="rId67"/>
    <p:sldId id="437" r:id="rId68"/>
    <p:sldId id="438" r:id="rId69"/>
    <p:sldId id="439" r:id="rId70"/>
    <p:sldId id="440" r:id="rId71"/>
    <p:sldId id="441" r:id="rId72"/>
    <p:sldId id="442" r:id="rId73"/>
    <p:sldId id="443" r:id="rId74"/>
    <p:sldId id="444" r:id="rId75"/>
    <p:sldId id="445" r:id="rId76"/>
    <p:sldId id="446" r:id="rId77"/>
    <p:sldId id="447" r:id="rId78"/>
    <p:sldId id="448" r:id="rId79"/>
    <p:sldId id="449" r:id="rId80"/>
    <p:sldId id="450" r:id="rId81"/>
    <p:sldId id="451" r:id="rId82"/>
    <p:sldId id="452" r:id="rId83"/>
    <p:sldId id="453" r:id="rId84"/>
    <p:sldId id="454" r:id="rId85"/>
    <p:sldId id="455" r:id="rId86"/>
    <p:sldId id="456" r:id="rId87"/>
    <p:sldId id="457" r:id="rId88"/>
    <p:sldId id="458" r:id="rId89"/>
    <p:sldId id="459" r:id="rId90"/>
    <p:sldId id="460" r:id="rId91"/>
    <p:sldId id="461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40" autoAdjust="0"/>
  </p:normalViewPr>
  <p:slideViewPr>
    <p:cSldViewPr>
      <p:cViewPr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23D3F-3C0E-47D6-91CA-E3E361B7740E}" type="datetimeFigureOut">
              <a:rPr lang="en-US" smtClean="0"/>
              <a:pPr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38685-3A84-4143-BCC1-05B5E23B4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401" y="316865"/>
            <a:ext cx="8915196" cy="71132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00" y="1875790"/>
            <a:ext cx="8483600" cy="413979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7/8/2016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9.png"/><Relationship Id="rId11" Type="http://schemas.openxmlformats.org/officeDocument/2006/relationships/image" Target="../media/image114.jpeg"/><Relationship Id="rId5" Type="http://schemas.openxmlformats.org/officeDocument/2006/relationships/image" Target="../media/image108.jpe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1.png"/><Relationship Id="rId11" Type="http://schemas.openxmlformats.org/officeDocument/2006/relationships/image" Target="../media/image126.jpeg"/><Relationship Id="rId5" Type="http://schemas.openxmlformats.org/officeDocument/2006/relationships/image" Target="../media/image120.jpe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1.png"/><Relationship Id="rId5" Type="http://schemas.openxmlformats.org/officeDocument/2006/relationships/image" Target="../media/image130.jpeg"/><Relationship Id="rId4" Type="http://schemas.openxmlformats.org/officeDocument/2006/relationships/image" Target="../media/image1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6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2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Brief Walkthrough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426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3200" b="1" spc="5" dirty="0" smtClean="0">
                <a:solidFill>
                  <a:schemeClr val="bg1"/>
                </a:solidFill>
                <a:effectLst/>
                <a:cs typeface="Arial"/>
              </a:rPr>
              <a:t>Our agenda of the meeting today?</a:t>
            </a:r>
            <a:endParaRPr sz="3200" dirty="0">
              <a:solidFill>
                <a:schemeClr val="bg1"/>
              </a:solidFill>
              <a:effectLst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/>
          </p:cNvSpPr>
          <p:nvPr/>
        </p:nvSpPr>
        <p:spPr>
          <a:xfrm>
            <a:off x="0" y="2667000"/>
            <a:ext cx="9144000" cy="1143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/>
            <a:r>
              <a:rPr lang="en-US" sz="3200" b="1" spc="5" dirty="0" smtClean="0">
                <a:solidFill>
                  <a:schemeClr val="bg1"/>
                </a:solidFill>
                <a:cs typeface="Arial"/>
              </a:rPr>
              <a:t>To understand the </a:t>
            </a:r>
            <a:r>
              <a:rPr lang="en-US" sz="3200" b="1" spc="5" dirty="0" smtClean="0">
                <a:solidFill>
                  <a:schemeClr val="bg1"/>
                </a:solidFill>
                <a:cs typeface="Arial"/>
              </a:rPr>
              <a:t>possibilities in the Residential Realty of </a:t>
            </a:r>
            <a:r>
              <a:rPr lang="en-US" sz="3200" b="1" spc="5" dirty="0" err="1" smtClean="0">
                <a:solidFill>
                  <a:schemeClr val="bg1"/>
                </a:solidFill>
                <a:cs typeface="Arial"/>
              </a:rPr>
              <a:t>Gurgaon</a:t>
            </a:r>
            <a:r>
              <a:rPr lang="en-US" sz="3200" dirty="0" smtClean="0">
                <a:solidFill>
                  <a:schemeClr val="bg1"/>
                </a:solidFill>
                <a:cs typeface="Arial"/>
              </a:rPr>
              <a:t>.</a:t>
            </a:r>
            <a:endParaRPr lang="en-US" sz="3200" dirty="0" smtClean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6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Buyer’s/ Investor’s Apprehensions!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hp\Downloads\RESIDENTIAL\red-question-mark-png-2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4805" y="2889605"/>
            <a:ext cx="3587395" cy="3587395"/>
          </a:xfrm>
          <a:prstGeom prst="rect">
            <a:avLst/>
          </a:prstGeom>
          <a:noFill/>
        </p:spPr>
      </p:pic>
      <p:pic>
        <p:nvPicPr>
          <p:cNvPr id="7" name="Picture 2" descr="C:\Users\hp\Downloads\RESIDENTIAL\Google-location-icon-color_icons_green_hom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718661" cy="1143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00200" y="22098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LOCATION?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 descr="C:\Users\hp\Downloads\RESIDENTIAL\confus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181100"/>
            <a:ext cx="4191000" cy="5238750"/>
          </a:xfrm>
          <a:prstGeom prst="rect">
            <a:avLst/>
          </a:prstGeom>
          <a:noFill/>
        </p:spPr>
      </p:pic>
      <p:sp>
        <p:nvSpPr>
          <p:cNvPr id="6" name="object 8"/>
          <p:cNvSpPr txBox="1"/>
          <p:nvPr/>
        </p:nvSpPr>
        <p:spPr>
          <a:xfrm rot="19364225">
            <a:off x="1245165" y="2261202"/>
            <a:ext cx="1264384" cy="2603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2800" b="1" spc="-37" baseline="2710" dirty="0" smtClean="0">
                <a:latin typeface="Book Antiqua"/>
                <a:cs typeface="Book Antiqua"/>
              </a:rPr>
              <a:t>L</a:t>
            </a:r>
            <a:r>
              <a:rPr sz="2800" b="1" spc="-22" baseline="2710" dirty="0" smtClean="0">
                <a:latin typeface="Book Antiqua"/>
                <a:cs typeface="Book Antiqua"/>
              </a:rPr>
              <a:t>o</a:t>
            </a:r>
            <a:r>
              <a:rPr sz="2800" b="1" spc="-37" baseline="1355" dirty="0" smtClean="0">
                <a:latin typeface="Book Antiqua"/>
                <a:cs typeface="Book Antiqua"/>
              </a:rPr>
              <a:t>c</a:t>
            </a:r>
            <a:r>
              <a:rPr sz="2800" b="1" spc="0" baseline="1355" dirty="0" smtClean="0">
                <a:latin typeface="Book Antiqua"/>
                <a:cs typeface="Book Antiqua"/>
              </a:rPr>
              <a:t>ati</a:t>
            </a:r>
            <a:r>
              <a:rPr sz="2800" b="1" spc="-37" baseline="1355" dirty="0" smtClean="0">
                <a:latin typeface="Book Antiqua"/>
                <a:cs typeface="Book Antiqua"/>
              </a:rPr>
              <a:t>o</a:t>
            </a:r>
            <a:r>
              <a:rPr sz="2000" b="1" spc="0" dirty="0" smtClean="0">
                <a:latin typeface="Book Antiqua"/>
                <a:cs typeface="Book Antiqua"/>
              </a:rPr>
              <a:t>n</a:t>
            </a:r>
            <a:r>
              <a:rPr sz="2000" b="1" spc="-20" dirty="0" smtClean="0">
                <a:latin typeface="Book Antiqua"/>
                <a:cs typeface="Book Antiqua"/>
              </a:rPr>
              <a:t> </a:t>
            </a:r>
            <a:r>
              <a:rPr sz="2000" b="1" spc="0" dirty="0" smtClean="0">
                <a:latin typeface="Book Antiqua"/>
                <a:cs typeface="Book Antiqua"/>
              </a:rPr>
              <a:t>?</a:t>
            </a:r>
            <a:endParaRPr sz="2000" dirty="0">
              <a:latin typeface="Book Antiqua"/>
              <a:cs typeface="Book Antiqua"/>
            </a:endParaRPr>
          </a:p>
        </p:txBody>
      </p:sp>
      <p:pic>
        <p:nvPicPr>
          <p:cNvPr id="1030" name="Picture 6" descr="C:\Users\hp\Desktop\food court\images for final ppt long\pencil-sketch-callou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127181">
            <a:off x="1068069" y="1792677"/>
            <a:ext cx="1895520" cy="1641812"/>
          </a:xfrm>
          <a:prstGeom prst="rect">
            <a:avLst/>
          </a:prstGeom>
          <a:noFill/>
        </p:spPr>
      </p:pic>
      <p:pic>
        <p:nvPicPr>
          <p:cNvPr id="1032" name="Picture 8" descr="C:\Users\hp\Desktop\food court\images for final ppt long\cartoon-thought-bubble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79261">
            <a:off x="6389554" y="2059372"/>
            <a:ext cx="2339720" cy="1987795"/>
          </a:xfrm>
          <a:prstGeom prst="rect">
            <a:avLst/>
          </a:prstGeom>
          <a:noFill/>
        </p:spPr>
      </p:pic>
      <p:sp>
        <p:nvSpPr>
          <p:cNvPr id="11" name="object 6"/>
          <p:cNvSpPr txBox="1"/>
          <p:nvPr/>
        </p:nvSpPr>
        <p:spPr>
          <a:xfrm>
            <a:off x="2743200" y="838200"/>
            <a:ext cx="1066800" cy="381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2050" b="1" dirty="0" smtClean="0">
                <a:latin typeface="Book Antiqua"/>
                <a:cs typeface="Book Antiqua"/>
              </a:rPr>
              <a:t>Luxury ?</a:t>
            </a:r>
            <a:endParaRPr sz="2050" dirty="0">
              <a:latin typeface="Garamond"/>
              <a:cs typeface="Garamond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705600" y="2438400"/>
            <a:ext cx="1676400" cy="1219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b="1" dirty="0" smtClean="0">
                <a:latin typeface="Book Antiqua"/>
                <a:cs typeface="Book Antiqua"/>
              </a:rPr>
              <a:t>Amenities ?</a:t>
            </a:r>
          </a:p>
          <a:p>
            <a:pPr marL="12700">
              <a:lnSpc>
                <a:spcPct val="100000"/>
              </a:lnSpc>
            </a:pPr>
            <a:r>
              <a:rPr lang="en-US" b="1" dirty="0" smtClean="0">
                <a:latin typeface="Book Antiqua"/>
                <a:cs typeface="Garamond"/>
              </a:rPr>
              <a:t>Infrastructure ?</a:t>
            </a:r>
          </a:p>
          <a:p>
            <a:pPr marL="12700">
              <a:lnSpc>
                <a:spcPct val="100000"/>
              </a:lnSpc>
            </a:pPr>
            <a:r>
              <a:rPr lang="en-US" b="1" dirty="0" smtClean="0">
                <a:latin typeface="Book Antiqua"/>
                <a:cs typeface="Garamond"/>
              </a:rPr>
              <a:t>Connectivity ?</a:t>
            </a:r>
            <a:endParaRPr dirty="0">
              <a:latin typeface="Garamond"/>
              <a:cs typeface="Garamond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6096000" y="1219200"/>
            <a:ext cx="1219200" cy="381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 smtClean="0">
                <a:latin typeface="Book Antiqua"/>
                <a:cs typeface="Book Antiqua"/>
              </a:rPr>
              <a:t>Security ?</a:t>
            </a:r>
            <a:endParaRPr sz="1600" dirty="0">
              <a:latin typeface="Garamond"/>
              <a:cs typeface="Garamond"/>
            </a:endParaRPr>
          </a:p>
        </p:txBody>
      </p:sp>
      <p:pic>
        <p:nvPicPr>
          <p:cNvPr id="13" name="Picture 6" descr="C:\Users\hp\Desktop\food court\images for final ppt long\pencil-sketch-callou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15144">
            <a:off x="2544926" y="452817"/>
            <a:ext cx="1562814" cy="1353637"/>
          </a:xfrm>
          <a:prstGeom prst="rect">
            <a:avLst/>
          </a:prstGeom>
          <a:noFill/>
        </p:spPr>
      </p:pic>
      <p:pic>
        <p:nvPicPr>
          <p:cNvPr id="14" name="Picture 8" descr="C:\Users\hp\Desktop\food court\images for final ppt long\cartoon-thought-bubble-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70977">
            <a:off x="4907384" y="233311"/>
            <a:ext cx="1365360" cy="1159992"/>
          </a:xfrm>
          <a:prstGeom prst="rect">
            <a:avLst/>
          </a:prstGeom>
          <a:noFill/>
        </p:spPr>
      </p:pic>
      <p:sp>
        <p:nvSpPr>
          <p:cNvPr id="5" name="object 7"/>
          <p:cNvSpPr txBox="1"/>
          <p:nvPr/>
        </p:nvSpPr>
        <p:spPr>
          <a:xfrm rot="21240000">
            <a:off x="5040072" y="661058"/>
            <a:ext cx="998221" cy="2603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20" dirty="0" smtClean="0">
                <a:latin typeface="Book Antiqua"/>
                <a:cs typeface="Book Antiqua"/>
              </a:rPr>
              <a:t>Greenery</a:t>
            </a:r>
            <a:r>
              <a:rPr sz="2000" b="1" spc="0" baseline="1355" dirty="0" smtClean="0">
                <a:latin typeface="Garamond"/>
                <a:cs typeface="Garamond"/>
              </a:rPr>
              <a:t>?</a:t>
            </a:r>
            <a:endParaRPr sz="2000" baseline="1355" dirty="0">
              <a:latin typeface="Garamond"/>
              <a:cs typeface="Garamond"/>
            </a:endParaRPr>
          </a:p>
        </p:txBody>
      </p:sp>
      <p:pic>
        <p:nvPicPr>
          <p:cNvPr id="16" name="Picture 6" descr="C:\Users\hp\Desktop\food court\images for final ppt long\pencil-sketch-callou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5232">
            <a:off x="5905726" y="936130"/>
            <a:ext cx="1216268" cy="105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09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500" dirty="0" smtClean="0">
                <a:solidFill>
                  <a:schemeClr val="bg1"/>
                </a:solidFill>
              </a:rPr>
              <a:t>BUT,</a:t>
            </a:r>
            <a:br>
              <a:rPr lang="en-US" sz="3500" dirty="0" smtClean="0">
                <a:solidFill>
                  <a:schemeClr val="bg1"/>
                </a:solidFill>
              </a:rPr>
            </a:br>
            <a:r>
              <a:rPr lang="en-US" sz="3500" dirty="0" smtClean="0">
                <a:solidFill>
                  <a:schemeClr val="bg1"/>
                </a:solidFill>
              </a:rPr>
              <a:t>Studies &amp; Surveys show that market is quite conducive. Even today!</a:t>
            </a:r>
            <a:endParaRPr lang="en-IN" sz="3500" dirty="0">
              <a:solidFill>
                <a:schemeClr val="bg1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49530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bg1"/>
                </a:solidFill>
              </a:rPr>
              <a:t>Let us answer how…</a:t>
            </a:r>
            <a:endParaRPr lang="en-IN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928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do we need to understand?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WHAT</a:t>
            </a:r>
            <a:r>
              <a:rPr lang="en-US" dirty="0" smtClean="0">
                <a:solidFill>
                  <a:schemeClr val="bg1"/>
                </a:solidFill>
              </a:rPr>
              <a:t> is/are the available option/s?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WHERE</a:t>
            </a:r>
            <a:r>
              <a:rPr lang="en-US" dirty="0" smtClean="0">
                <a:solidFill>
                  <a:schemeClr val="bg1"/>
                </a:solidFill>
              </a:rPr>
              <a:t> to invest?</a:t>
            </a:r>
          </a:p>
          <a:p>
            <a:pPr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WHAT</a:t>
            </a:r>
            <a:r>
              <a:rPr lang="en-US" dirty="0" smtClean="0">
                <a:solidFill>
                  <a:schemeClr val="bg1"/>
                </a:solidFill>
              </a:rPr>
              <a:t> to pick?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WHEN </a:t>
            </a:r>
            <a:r>
              <a:rPr lang="en-US" dirty="0" smtClean="0">
                <a:solidFill>
                  <a:schemeClr val="bg1"/>
                </a:solidFill>
              </a:rPr>
              <a:t>is the right time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HOW</a:t>
            </a:r>
            <a:r>
              <a:rPr lang="en-US" dirty="0" smtClean="0">
                <a:solidFill>
                  <a:schemeClr val="bg1"/>
                </a:solidFill>
              </a:rPr>
              <a:t> to go about it?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Investment Options available…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spc="10" dirty="0" smtClean="0">
                <a:solidFill>
                  <a:schemeClr val="bg1"/>
                </a:solidFill>
                <a:cs typeface="Arial"/>
              </a:rPr>
              <a:t>Latest Investment</a:t>
            </a:r>
            <a:r>
              <a:rPr lang="en-US" sz="3200" spc="5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3200" spc="10" dirty="0" smtClean="0">
                <a:solidFill>
                  <a:schemeClr val="bg1"/>
                </a:solidFill>
                <a:cs typeface="Arial"/>
              </a:rPr>
              <a:t>Portfo</a:t>
            </a:r>
            <a:r>
              <a:rPr lang="en-US" sz="3200" spc="5" dirty="0" smtClean="0">
                <a:solidFill>
                  <a:schemeClr val="bg1"/>
                </a:solidFill>
                <a:cs typeface="Arial"/>
              </a:rPr>
              <a:t>lio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5359539"/>
              </p:ext>
            </p:extLst>
          </p:nvPr>
        </p:nvGraphicFramePr>
        <p:xfrm>
          <a:off x="304801" y="1447801"/>
          <a:ext cx="8610598" cy="45533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42389"/>
                <a:gridCol w="910262"/>
                <a:gridCol w="1340792"/>
                <a:gridCol w="5117155"/>
              </a:tblGrid>
              <a:tr h="909802">
                <a:tc>
                  <a:txBody>
                    <a:bodyPr/>
                    <a:lstStyle/>
                    <a:p>
                      <a:pPr marL="290195" marR="122555" indent="-162560">
                        <a:lnSpc>
                          <a:spcPct val="150000"/>
                        </a:lnSpc>
                      </a:pPr>
                      <a:r>
                        <a:rPr sz="1600" dirty="0" smtClean="0"/>
                        <a:t>Investment Option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50000"/>
                        </a:lnSpc>
                      </a:pPr>
                      <a:r>
                        <a:rPr sz="1600" dirty="0" smtClean="0"/>
                        <a:t>%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ROI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 marR="100330" indent="127000">
                        <a:lnSpc>
                          <a:spcPct val="150000"/>
                        </a:lnSpc>
                      </a:pPr>
                      <a:r>
                        <a:rPr sz="1600" dirty="0" smtClean="0"/>
                        <a:t>%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Capital Appreciation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Facts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and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Features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006918">
                <a:tc>
                  <a:txBody>
                    <a:bodyPr/>
                    <a:lstStyle/>
                    <a:p>
                      <a:pPr marL="154305">
                        <a:lnSpc>
                          <a:spcPct val="150000"/>
                        </a:lnSpc>
                      </a:pPr>
                      <a:r>
                        <a:rPr sz="1600" dirty="0" smtClean="0"/>
                        <a:t>Residential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50000"/>
                        </a:lnSpc>
                      </a:pPr>
                      <a:r>
                        <a:rPr sz="1600" dirty="0" smtClean="0"/>
                        <a:t>1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–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50000"/>
                        </a:lnSpc>
                      </a:pPr>
                      <a:r>
                        <a:rPr sz="1600" dirty="0" smtClean="0"/>
                        <a:t>10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–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15%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 marR="38989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/>
                        <a:t>Good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Capital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appreciation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achieved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through 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flipping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the property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frequentl</a:t>
                      </a:r>
                      <a:r>
                        <a:rPr sz="1600" spc="-95" dirty="0" smtClean="0"/>
                        <a:t>y</a:t>
                      </a:r>
                      <a:r>
                        <a:rPr lang="en-US" sz="1600" spc="0" baseline="0" dirty="0" smtClean="0"/>
                        <a:t> &amp; </a:t>
                      </a:r>
                      <a:r>
                        <a:rPr lang="en-US" sz="1600" spc="0" dirty="0" smtClean="0"/>
                        <a:t>Higher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capital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appreciation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when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held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for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a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longer</a:t>
                      </a:r>
                      <a:r>
                        <a:rPr lang="en-US" sz="1600" spc="-5" dirty="0" smtClean="0"/>
                        <a:t> </a:t>
                      </a:r>
                      <a:r>
                        <a:rPr lang="en-US" sz="1600" spc="0" dirty="0" smtClean="0"/>
                        <a:t>period.</a:t>
                      </a:r>
                      <a:endParaRPr sz="1600" dirty="0"/>
                    </a:p>
                    <a:p>
                      <a:pPr marL="186690" indent="-99060">
                        <a:lnSpc>
                          <a:spcPct val="150000"/>
                        </a:lnSpc>
                        <a:spcBef>
                          <a:spcPts val="10"/>
                        </a:spcBef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/>
                        <a:t>Rental 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Returns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773607">
                <a:tc>
                  <a:txBody>
                    <a:bodyPr/>
                    <a:lstStyle/>
                    <a:p>
                      <a:pPr marL="5080" algn="ctr">
                        <a:lnSpc>
                          <a:spcPct val="150000"/>
                        </a:lnSpc>
                      </a:pPr>
                      <a:r>
                        <a:rPr sz="1600" spc="-5" dirty="0" smtClean="0"/>
                        <a:t>Gold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Nil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50000"/>
                        </a:lnSpc>
                      </a:pPr>
                      <a:r>
                        <a:rPr sz="1600" dirty="0" smtClean="0"/>
                        <a:t>6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–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7%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indent="-90805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77800" algn="l"/>
                        </a:tabLst>
                      </a:pPr>
                      <a:r>
                        <a:rPr sz="1600" spc="-25" dirty="0" smtClean="0"/>
                        <a:t>A</a:t>
                      </a:r>
                      <a:r>
                        <a:rPr sz="1600" spc="0" dirty="0" smtClean="0"/>
                        <a:t>verage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Capital</a:t>
                      </a:r>
                      <a:r>
                        <a:rPr sz="1600" spc="-75" dirty="0" smtClean="0"/>
                        <a:t> </a:t>
                      </a:r>
                      <a:r>
                        <a:rPr sz="1600" spc="0" dirty="0" smtClean="0"/>
                        <a:t>Appreciation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with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no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returns</a:t>
                      </a:r>
                      <a:endParaRPr sz="1600"/>
                    </a:p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/>
                        <a:t>High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volatility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75371">
                <a:tc>
                  <a:txBody>
                    <a:bodyPr/>
                    <a:lstStyle/>
                    <a:p>
                      <a:pPr marL="347345">
                        <a:lnSpc>
                          <a:spcPct val="150000"/>
                        </a:lnSpc>
                      </a:pPr>
                      <a:r>
                        <a:rPr sz="1600" dirty="0" smtClean="0"/>
                        <a:t>Stock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50000"/>
                        </a:lnSpc>
                      </a:pPr>
                      <a:r>
                        <a:rPr sz="1600" dirty="0" smtClean="0"/>
                        <a:t>8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–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/>
                        <a:t>High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risk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exposure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due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to 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unstable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market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conditions.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99931">
                <a:tc>
                  <a:txBody>
                    <a:bodyPr/>
                    <a:lstStyle/>
                    <a:p>
                      <a:pPr marL="276860" marR="271145" indent="74295">
                        <a:lnSpc>
                          <a:spcPct val="150000"/>
                        </a:lnSpc>
                      </a:pPr>
                      <a:r>
                        <a:rPr sz="1600" dirty="0" smtClean="0"/>
                        <a:t>Fixed Deposit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Nil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/>
                        <a:t>Fixed 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stable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return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with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no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capital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appreciation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spc="10" dirty="0" smtClean="0">
                <a:solidFill>
                  <a:schemeClr val="bg1"/>
                </a:solidFill>
                <a:cs typeface="Arial"/>
              </a:rPr>
              <a:t>Latest Investment</a:t>
            </a:r>
            <a:r>
              <a:rPr lang="en-US" sz="3200" spc="5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3200" spc="10" dirty="0" smtClean="0">
                <a:solidFill>
                  <a:schemeClr val="bg1"/>
                </a:solidFill>
                <a:cs typeface="Arial"/>
              </a:rPr>
              <a:t>Portfo</a:t>
            </a:r>
            <a:r>
              <a:rPr lang="en-US" sz="3200" spc="5" dirty="0" smtClean="0">
                <a:solidFill>
                  <a:schemeClr val="bg1"/>
                </a:solidFill>
                <a:cs typeface="Arial"/>
              </a:rPr>
              <a:t>lio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5359539"/>
              </p:ext>
            </p:extLst>
          </p:nvPr>
        </p:nvGraphicFramePr>
        <p:xfrm>
          <a:off x="304801" y="1447801"/>
          <a:ext cx="8610598" cy="448231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42389"/>
                <a:gridCol w="910262"/>
                <a:gridCol w="1340792"/>
                <a:gridCol w="5117155"/>
              </a:tblGrid>
              <a:tr h="909802">
                <a:tc>
                  <a:txBody>
                    <a:bodyPr/>
                    <a:lstStyle/>
                    <a:p>
                      <a:pPr marL="290195" marR="122555" indent="-162560">
                        <a:lnSpc>
                          <a:spcPct val="150000"/>
                        </a:lnSpc>
                      </a:pPr>
                      <a:r>
                        <a:rPr sz="1600" dirty="0" smtClean="0"/>
                        <a:t>Investment Option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50000"/>
                        </a:lnSpc>
                      </a:pPr>
                      <a:r>
                        <a:rPr sz="1600" dirty="0" smtClean="0"/>
                        <a:t>%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ROI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 marR="100330" indent="127000">
                        <a:lnSpc>
                          <a:spcPct val="150000"/>
                        </a:lnSpc>
                      </a:pPr>
                      <a:r>
                        <a:rPr sz="1600" dirty="0" smtClean="0"/>
                        <a:t>%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Capital Appreciation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/>
                        <a:t>Facts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and</a:t>
                      </a:r>
                      <a:r>
                        <a:rPr sz="1600" spc="-5" dirty="0" smtClean="0"/>
                        <a:t> </a:t>
                      </a:r>
                      <a:r>
                        <a:rPr sz="1600" spc="0" dirty="0" smtClean="0"/>
                        <a:t>Features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006918">
                <a:tc>
                  <a:txBody>
                    <a:bodyPr/>
                    <a:lstStyle/>
                    <a:p>
                      <a:pPr marL="154305">
                        <a:lnSpc>
                          <a:spcPct val="150000"/>
                        </a:lnSpc>
                      </a:pPr>
                      <a:r>
                        <a:rPr sz="1600" b="1" dirty="0" smtClean="0"/>
                        <a:t>Residential</a:t>
                      </a:r>
                      <a:endParaRPr sz="1600" b="1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50000"/>
                        </a:lnSpc>
                      </a:pPr>
                      <a:r>
                        <a:rPr sz="1600" b="1" dirty="0" smtClean="0"/>
                        <a:t>1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–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2%</a:t>
                      </a:r>
                      <a:endParaRPr sz="1600" b="1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50000"/>
                        </a:lnSpc>
                      </a:pPr>
                      <a:r>
                        <a:rPr sz="1600" b="1" dirty="0" smtClean="0"/>
                        <a:t>10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–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15%</a:t>
                      </a:r>
                      <a:endParaRPr sz="1600" b="1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 marR="38989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b="1" spc="0" dirty="0" smtClean="0"/>
                        <a:t>Good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Capital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appreciation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achieved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through 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flipping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the property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frequentl</a:t>
                      </a:r>
                      <a:r>
                        <a:rPr sz="1600" b="1" spc="-95" dirty="0" smtClean="0"/>
                        <a:t>y</a:t>
                      </a:r>
                      <a:r>
                        <a:rPr lang="en-US" sz="1600" b="1" spc="0" baseline="0" dirty="0" smtClean="0"/>
                        <a:t> &amp; </a:t>
                      </a:r>
                      <a:r>
                        <a:rPr lang="en-US" sz="1600" b="1" spc="0" dirty="0" smtClean="0"/>
                        <a:t>Higher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capital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appreciation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when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held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for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a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longer</a:t>
                      </a:r>
                      <a:r>
                        <a:rPr lang="en-US" sz="1600" b="1" spc="-5" dirty="0" smtClean="0"/>
                        <a:t> </a:t>
                      </a:r>
                      <a:r>
                        <a:rPr lang="en-US" sz="1600" b="1" spc="0" dirty="0" smtClean="0"/>
                        <a:t>period.</a:t>
                      </a:r>
                      <a:endParaRPr sz="1600" b="1" dirty="0"/>
                    </a:p>
                    <a:p>
                      <a:pPr marL="186690" indent="-99060">
                        <a:lnSpc>
                          <a:spcPct val="150000"/>
                        </a:lnSpc>
                        <a:spcBef>
                          <a:spcPts val="10"/>
                        </a:spcBef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b="1" spc="0" dirty="0" smtClean="0"/>
                        <a:t>Rental </a:t>
                      </a:r>
                      <a:r>
                        <a:rPr sz="1600" b="1" spc="-5" dirty="0" smtClean="0"/>
                        <a:t> </a:t>
                      </a:r>
                      <a:r>
                        <a:rPr sz="1600" b="1" spc="0" dirty="0" smtClean="0"/>
                        <a:t>Returns</a:t>
                      </a:r>
                      <a:endParaRPr sz="1600" b="1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773607">
                <a:tc>
                  <a:txBody>
                    <a:bodyPr/>
                    <a:lstStyle/>
                    <a:p>
                      <a:pPr marL="5080" algn="ctr">
                        <a:lnSpc>
                          <a:spcPct val="150000"/>
                        </a:lnSpc>
                      </a:pP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Gold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Nil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–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7%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indent="-90805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77800" algn="l"/>
                        </a:tabLst>
                      </a:pPr>
                      <a:r>
                        <a:rPr sz="1600" spc="-2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verage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Capital</a:t>
                      </a:r>
                      <a:r>
                        <a:rPr sz="1600" spc="-7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Appreciation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with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returns</a:t>
                      </a:r>
                      <a:endParaRPr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High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volatility</a:t>
                      </a:r>
                      <a:endParaRPr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75371">
                <a:tc>
                  <a:txBody>
                    <a:bodyPr/>
                    <a:lstStyle/>
                    <a:p>
                      <a:pPr marL="347345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Stock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–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9%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High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risk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exposure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due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 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unstable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market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conditions.</a:t>
                      </a:r>
                      <a:endParaRPr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99931">
                <a:tc>
                  <a:txBody>
                    <a:bodyPr/>
                    <a:lstStyle/>
                    <a:p>
                      <a:pPr marL="276860" marR="271145" indent="74295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Fixed Deposit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9%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50000"/>
                        </a:lnSpc>
                      </a:pPr>
                      <a:r>
                        <a:rPr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Nil</a:t>
                      </a:r>
                      <a:endParaRPr sz="16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 indent="-99060">
                        <a:lnSpc>
                          <a:spcPct val="150000"/>
                        </a:lnSpc>
                        <a:buFont typeface="Arial"/>
                        <a:buChar char="•"/>
                        <a:tabLst>
                          <a:tab pos="186690" algn="l"/>
                        </a:tabLst>
                      </a:pP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Fixed 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stable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return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with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capital</a:t>
                      </a:r>
                      <a:r>
                        <a:rPr sz="1600" spc="-5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sz="160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appreciation</a:t>
                      </a:r>
                      <a:endParaRPr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04800" y="2209800"/>
            <a:ext cx="350520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62000" y="2895600"/>
            <a:ext cx="56125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-609600" y="3124200"/>
            <a:ext cx="3429000" cy="45720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undisputed leader, indeed!</a:t>
            </a:r>
            <a:endParaRPr lang="en-US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Having seen that ROI in Residential Projects is remarkable,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it’d be wise to now figure out </a:t>
            </a:r>
            <a:r>
              <a:rPr lang="en-US" dirty="0" smtClean="0">
                <a:solidFill>
                  <a:srgbClr val="FF0000"/>
                </a:solidFill>
              </a:rPr>
              <a:t>WHERE</a:t>
            </a:r>
            <a:r>
              <a:rPr lang="en-US" dirty="0" smtClean="0">
                <a:solidFill>
                  <a:schemeClr val="bg1"/>
                </a:solidFill>
              </a:rPr>
              <a:t> lies the maximum potential now.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Zonal distribution of the entire City: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b="23048"/>
          <a:stretch>
            <a:fillRect/>
          </a:stretch>
        </p:blipFill>
        <p:spPr bwMode="auto">
          <a:xfrm>
            <a:off x="0" y="591087"/>
            <a:ext cx="9144000" cy="628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6599127"/>
            <a:ext cx="746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SPR- Southern Periphery Road;  NPR- Northern Periphery Road; NH8- National Highway 8</a:t>
            </a:r>
            <a:endParaRPr lang="en-US" sz="1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Major Residential Zones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Golf Course Road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Golf Course Extension Road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Sohna</a:t>
            </a:r>
            <a:r>
              <a:rPr lang="en-US" dirty="0" smtClean="0">
                <a:solidFill>
                  <a:schemeClr val="bg1"/>
                </a:solidFill>
              </a:rPr>
              <a:t> Road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743200" y="381000"/>
            <a:ext cx="3200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 smtClean="0"/>
              <a:t>GURGAON</a:t>
            </a:r>
            <a:endParaRPr lang="en-US" sz="2500" b="1" dirty="0"/>
          </a:p>
        </p:txBody>
      </p:sp>
      <p:cxnSp>
        <p:nvCxnSpPr>
          <p:cNvPr id="7" name="Straight Connector 6"/>
          <p:cNvCxnSpPr>
            <a:stCxn id="5" idx="2"/>
          </p:cNvCxnSpPr>
          <p:nvPr/>
        </p:nvCxnSpPr>
        <p:spPr>
          <a:xfrm>
            <a:off x="4343400" y="9906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1600" y="1295400"/>
            <a:ext cx="601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371600" y="1295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391400" y="1295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343400" y="1295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55896" y="1828800"/>
            <a:ext cx="2258704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Golf Course Road</a:t>
            </a:r>
            <a:endParaRPr lang="en-US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3012744" y="1828800"/>
            <a:ext cx="2667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Golf Course Extension Road</a:t>
            </a:r>
            <a:endParaRPr lang="en-US" sz="2000" dirty="0"/>
          </a:p>
        </p:txBody>
      </p:sp>
      <p:sp>
        <p:nvSpPr>
          <p:cNvPr id="18" name="Rounded Rectangle 17"/>
          <p:cNvSpPr/>
          <p:nvPr/>
        </p:nvSpPr>
        <p:spPr>
          <a:xfrm>
            <a:off x="6275696" y="1828800"/>
            <a:ext cx="2258704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Sohna</a:t>
            </a:r>
            <a:r>
              <a:rPr lang="en-US" sz="2000" dirty="0" smtClean="0"/>
              <a:t> Road</a:t>
            </a:r>
            <a:endParaRPr lang="en-US" sz="2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1000" y="2438400"/>
            <a:ext cx="0" cy="190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51496" y="2438400"/>
            <a:ext cx="0" cy="190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477000" y="2438400"/>
            <a:ext cx="0" cy="190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810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1000" y="3720152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81000" y="43434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159456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159456" y="3720152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59456" y="43434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484960" y="3061648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484960" y="37338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484960" y="4357048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8504" y="2868304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Delivered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4192" y="35404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Ongoing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4192" y="41500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Current SCOPE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93744" y="2868304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Delivered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99432" y="35404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Ongoing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9432" y="41500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Current SCOPE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56776" y="2868304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Delivered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62464" y="35404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Ongoing Projects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62464" y="4150056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Current SCOPE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685800" y="1143000"/>
            <a:ext cx="4038600" cy="6415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85863" marR="0" lvl="0" indent="-1127125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Sohna</a:t>
            </a:r>
            <a:r>
              <a:rPr kumimoji="0" lang="en-US" sz="3200" b="1" i="0" u="none" strike="noStrike" kern="1200" cap="none" spc="1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 Road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762256" y="2601336"/>
            <a:ext cx="3770629" cy="34946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8920" indent="-236854">
              <a:lnSpc>
                <a:spcPct val="100000"/>
              </a:lnSpc>
              <a:buFont typeface="Arial"/>
              <a:buChar char="•"/>
              <a:tabLst>
                <a:tab pos="245745" algn="l"/>
              </a:tabLst>
            </a:pPr>
            <a:r>
              <a:rPr lang="en-US" sz="1400" spc="-10" dirty="0" smtClean="0">
                <a:solidFill>
                  <a:schemeClr val="bg1"/>
                </a:solidFill>
                <a:latin typeface="Arial"/>
                <a:cs typeface="Arial"/>
              </a:rPr>
              <a:t>120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mt</a:t>
            </a:r>
            <a:r>
              <a:rPr sz="1400" spc="-85" dirty="0" smtClean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Wide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road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with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latin typeface="Arial"/>
                <a:cs typeface="Arial"/>
              </a:rPr>
              <a:t>Rapid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Metro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spcBef>
                <a:spcPts val="81"/>
              </a:spcBef>
              <a:buFont typeface="Arial"/>
              <a:buChar char="•"/>
            </a:pPr>
            <a:endParaRPr sz="1300" dirty="0">
              <a:solidFill>
                <a:schemeClr val="bg1"/>
              </a:solidFill>
            </a:endParaRPr>
          </a:p>
          <a:p>
            <a:pPr marL="245745" indent="-233679">
              <a:lnSpc>
                <a:spcPct val="100000"/>
              </a:lnSpc>
              <a:buFont typeface="Arial"/>
              <a:buChar char="•"/>
              <a:tabLst>
                <a:tab pos="245745" algn="l"/>
              </a:tabLst>
            </a:pP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Excellent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connectivity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from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spc="-5" dirty="0" smtClean="0">
                <a:solidFill>
                  <a:schemeClr val="bg1"/>
                </a:solidFill>
                <a:latin typeface="Arial"/>
                <a:cs typeface="Arial"/>
              </a:rPr>
              <a:t>NH8, </a:t>
            </a:r>
            <a:r>
              <a:rPr lang="en-US" sz="1400" spc="-5" dirty="0" err="1" smtClean="0">
                <a:solidFill>
                  <a:schemeClr val="bg1"/>
                </a:solidFill>
                <a:latin typeface="Arial"/>
                <a:cs typeface="Arial"/>
              </a:rPr>
              <a:t>Manesar</a:t>
            </a:r>
            <a:r>
              <a:rPr lang="en-US" sz="1400" spc="-5" dirty="0" smtClean="0">
                <a:solidFill>
                  <a:schemeClr val="bg1"/>
                </a:solidFill>
                <a:latin typeface="Arial"/>
                <a:cs typeface="Arial"/>
              </a:rPr>
              <a:t>, Golf Course </a:t>
            </a:r>
            <a:r>
              <a:rPr lang="en-US" sz="1400" spc="-5" dirty="0" err="1" smtClean="0">
                <a:solidFill>
                  <a:schemeClr val="bg1"/>
                </a:solidFill>
                <a:latin typeface="Arial"/>
                <a:cs typeface="Arial"/>
              </a:rPr>
              <a:t>Extn</a:t>
            </a:r>
            <a:r>
              <a:rPr lang="en-US" sz="1400" spc="-5" dirty="0" smtClean="0">
                <a:solidFill>
                  <a:schemeClr val="bg1"/>
                </a:solidFill>
                <a:latin typeface="Arial"/>
                <a:cs typeface="Arial"/>
              </a:rPr>
              <a:t> Road, South Delhi, Airport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spcBef>
                <a:spcPts val="57"/>
              </a:spcBef>
              <a:buFont typeface="Arial"/>
              <a:buChar char="•"/>
            </a:pPr>
            <a:endParaRPr sz="1300" dirty="0">
              <a:solidFill>
                <a:schemeClr val="bg1"/>
              </a:solidFill>
            </a:endParaRPr>
          </a:p>
          <a:p>
            <a:pPr marL="245745" indent="-233679">
              <a:lnSpc>
                <a:spcPct val="100000"/>
              </a:lnSpc>
              <a:buFont typeface="Arial"/>
              <a:buChar char="•"/>
              <a:tabLst>
                <a:tab pos="245745" algn="l"/>
              </a:tabLst>
            </a:pP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Mix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Grade</a:t>
            </a:r>
            <a:r>
              <a:rPr sz="1400" spc="-8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A,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B,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–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Commercial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supply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>
              <a:solidFill>
                <a:schemeClr val="bg1"/>
              </a:solidFill>
            </a:endParaRPr>
          </a:p>
          <a:p>
            <a:pPr>
              <a:lnSpc>
                <a:spcPts val="1200"/>
              </a:lnSpc>
              <a:spcBef>
                <a:spcPts val="53"/>
              </a:spcBef>
              <a:buFont typeface="Arial"/>
              <a:buChar char="•"/>
            </a:pPr>
            <a:endParaRPr sz="1200" dirty="0">
              <a:solidFill>
                <a:schemeClr val="bg1"/>
              </a:solidFill>
            </a:endParaRPr>
          </a:p>
          <a:p>
            <a:pPr marL="245745" indent="-233679">
              <a:lnSpc>
                <a:spcPct val="100000"/>
              </a:lnSpc>
              <a:buFont typeface="Arial"/>
              <a:buChar char="•"/>
              <a:tabLst>
                <a:tab pos="245745" algn="l"/>
              </a:tabLst>
            </a:pP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Approx.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20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minutes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from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International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airport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spcBef>
                <a:spcPts val="1"/>
              </a:spcBef>
              <a:buFont typeface="Arial"/>
              <a:buChar char="•"/>
            </a:pPr>
            <a:endParaRPr sz="1300" dirty="0">
              <a:solidFill>
                <a:schemeClr val="bg1"/>
              </a:solidFill>
            </a:endParaRPr>
          </a:p>
          <a:p>
            <a:pPr marL="248920" marR="377190" indent="-236854">
              <a:lnSpc>
                <a:spcPct val="103299"/>
              </a:lnSpc>
              <a:buFont typeface="Arial"/>
              <a:buChar char="•"/>
              <a:tabLst>
                <a:tab pos="245745" algn="l"/>
              </a:tabLst>
            </a:pP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Commercial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&amp;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Retail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hub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surrounded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by upscale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residential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areas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>
              <a:solidFill>
                <a:schemeClr val="bg1"/>
              </a:solidFill>
            </a:endParaRPr>
          </a:p>
          <a:p>
            <a:pPr>
              <a:lnSpc>
                <a:spcPts val="1200"/>
              </a:lnSpc>
              <a:spcBef>
                <a:spcPts val="78"/>
              </a:spcBef>
              <a:buFont typeface="Arial"/>
              <a:buChar char="•"/>
            </a:pPr>
            <a:endParaRPr sz="1200" dirty="0">
              <a:solidFill>
                <a:schemeClr val="bg1"/>
              </a:solidFill>
            </a:endParaRPr>
          </a:p>
          <a:p>
            <a:pPr marL="245745" indent="-233679">
              <a:lnSpc>
                <a:spcPct val="100000"/>
              </a:lnSpc>
              <a:buFont typeface="Arial"/>
              <a:buChar char="•"/>
              <a:tabLst>
                <a:tab pos="245745" algn="l"/>
              </a:tabLst>
            </a:pP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Highest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Commercial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latin typeface="Arial"/>
                <a:cs typeface="Arial"/>
              </a:rPr>
              <a:t>space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in</a:t>
            </a:r>
            <a:r>
              <a:rPr sz="1400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chemeClr val="bg1"/>
                </a:solidFill>
                <a:latin typeface="Arial"/>
                <a:cs typeface="Arial"/>
              </a:rPr>
              <a:t>Gurgaon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 l="43338" t="8333" r="22694" b="1042"/>
          <a:stretch>
            <a:fillRect/>
          </a:stretch>
        </p:blipFill>
        <p:spPr bwMode="auto">
          <a:xfrm>
            <a:off x="4724400" y="228600"/>
            <a:ext cx="44196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Locality </a:t>
            </a:r>
            <a:r>
              <a:rPr lang="en-US" dirty="0" smtClean="0">
                <a:solidFill>
                  <a:schemeClr val="bg1"/>
                </a:solidFill>
              </a:rPr>
              <a:t>Livability - Investment </a:t>
            </a:r>
            <a:r>
              <a:rPr lang="en-US" dirty="0" smtClean="0">
                <a:solidFill>
                  <a:schemeClr val="bg1"/>
                </a:solidFill>
              </a:rPr>
              <a:t>Index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7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L</a:t>
            </a:r>
            <a:r>
              <a:rPr lang="en-US" sz="2000" dirty="0" smtClean="0">
                <a:solidFill>
                  <a:schemeClr val="bg1"/>
                </a:solidFill>
              </a:rPr>
              <a:t>ocality </a:t>
            </a:r>
            <a:r>
              <a:rPr lang="en-US" sz="2000" dirty="0" smtClean="0">
                <a:solidFill>
                  <a:schemeClr val="bg1"/>
                </a:solidFill>
              </a:rPr>
              <a:t>ratings based on their </a:t>
            </a:r>
            <a:r>
              <a:rPr lang="en-US" sz="2000" dirty="0" smtClean="0">
                <a:solidFill>
                  <a:schemeClr val="bg1"/>
                </a:solidFill>
              </a:rPr>
              <a:t>livability </a:t>
            </a:r>
            <a:r>
              <a:rPr lang="en-US" sz="2000" dirty="0" smtClean="0">
                <a:solidFill>
                  <a:schemeClr val="bg1"/>
                </a:solidFill>
              </a:rPr>
              <a:t>and real estate perspective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334" t="9586" r="3333" b="5929"/>
          <a:stretch>
            <a:fillRect/>
          </a:stretch>
        </p:blipFill>
        <p:spPr bwMode="auto">
          <a:xfrm>
            <a:off x="304800" y="1981200"/>
            <a:ext cx="8534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333" t="16304" r="2500" b="2174"/>
          <a:stretch>
            <a:fillRect/>
          </a:stretch>
        </p:blipFill>
        <p:spPr bwMode="auto">
          <a:xfrm>
            <a:off x="304800" y="1676400"/>
            <a:ext cx="8610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Sohna</a:t>
            </a:r>
            <a:r>
              <a:rPr lang="en-US" dirty="0" smtClean="0">
                <a:solidFill>
                  <a:schemeClr val="bg1"/>
                </a:solidFill>
              </a:rPr>
              <a:t> Road Locality </a:t>
            </a:r>
            <a:r>
              <a:rPr lang="en-US" dirty="0" smtClean="0">
                <a:solidFill>
                  <a:schemeClr val="bg1"/>
                </a:solidFill>
              </a:rPr>
              <a:t>Index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Why </a:t>
            </a:r>
            <a:r>
              <a:rPr lang="en-US" sz="4000" dirty="0" err="1" smtClean="0">
                <a:solidFill>
                  <a:schemeClr val="bg1"/>
                </a:solidFill>
              </a:rPr>
              <a:t>Sohna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Road?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Excellent </a:t>
            </a:r>
            <a:r>
              <a:rPr lang="en-US" sz="2000" dirty="0" smtClean="0">
                <a:solidFill>
                  <a:schemeClr val="bg1"/>
                </a:solidFill>
              </a:rPr>
              <a:t>connectivity with the emerging commercial hub, Golf Course Extension Road and National Highway </a:t>
            </a:r>
            <a:r>
              <a:rPr lang="en-US" sz="2000" dirty="0" smtClean="0">
                <a:solidFill>
                  <a:schemeClr val="bg1"/>
                </a:solidFill>
              </a:rPr>
              <a:t>8.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It </a:t>
            </a:r>
            <a:r>
              <a:rPr lang="en-US" sz="2000" dirty="0" smtClean="0">
                <a:solidFill>
                  <a:schemeClr val="bg1"/>
                </a:solidFill>
              </a:rPr>
              <a:t>will be further connected to </a:t>
            </a:r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 smtClean="0">
                <a:solidFill>
                  <a:schemeClr val="bg1"/>
                </a:solidFill>
              </a:rPr>
              <a:t>Southern and Northern </a:t>
            </a:r>
            <a:r>
              <a:rPr lang="en-US" sz="2000" dirty="0" smtClean="0">
                <a:solidFill>
                  <a:schemeClr val="bg1"/>
                </a:solidFill>
              </a:rPr>
              <a:t>Periphery Roads.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An </a:t>
            </a:r>
            <a:r>
              <a:rPr lang="en-US" sz="2000" dirty="0" smtClean="0">
                <a:solidFill>
                  <a:schemeClr val="bg1"/>
                </a:solidFill>
              </a:rPr>
              <a:t>excellent mix of retail, commercial and residential properties. </a:t>
            </a:r>
            <a:r>
              <a:rPr lang="en-US" sz="2000" dirty="0" smtClean="0">
                <a:solidFill>
                  <a:schemeClr val="bg1"/>
                </a:solidFill>
              </a:rPr>
              <a:t>Developers like </a:t>
            </a:r>
            <a:r>
              <a:rPr lang="en-US" sz="2000" dirty="0" err="1" smtClean="0">
                <a:solidFill>
                  <a:schemeClr val="bg1"/>
                </a:solidFill>
              </a:rPr>
              <a:t>Raheja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Unitech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Omaxe</a:t>
            </a:r>
            <a:r>
              <a:rPr lang="en-US" sz="2000" dirty="0" smtClean="0">
                <a:solidFill>
                  <a:schemeClr val="bg1"/>
                </a:solidFill>
              </a:rPr>
              <a:t>, CHD, </a:t>
            </a:r>
            <a:r>
              <a:rPr lang="en-US" sz="2000" dirty="0" err="1" smtClean="0">
                <a:solidFill>
                  <a:schemeClr val="bg1"/>
                </a:solidFill>
              </a:rPr>
              <a:t>Ansal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Parsvnath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Eldeco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Vipul</a:t>
            </a:r>
            <a:r>
              <a:rPr lang="en-US" sz="2000" dirty="0" smtClean="0">
                <a:solidFill>
                  <a:schemeClr val="bg1"/>
                </a:solidFill>
              </a:rPr>
              <a:t>, Gold Souk etc., have developed a number of residential, commercial and retail properties in this region.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Good </a:t>
            </a:r>
            <a:r>
              <a:rPr lang="en-US" sz="2000" dirty="0" smtClean="0">
                <a:solidFill>
                  <a:schemeClr val="bg1"/>
                </a:solidFill>
              </a:rPr>
              <a:t>ready-to-move-in options are available on this road in the price range of Rs 8,000-11,000 per sq </a:t>
            </a:r>
            <a:r>
              <a:rPr lang="en-US" sz="2000" dirty="0" smtClean="0">
                <a:solidFill>
                  <a:schemeClr val="bg1"/>
                </a:solidFill>
              </a:rPr>
              <a:t>ft.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 smtClean="0">
                <a:solidFill>
                  <a:schemeClr val="bg1"/>
                </a:solidFill>
              </a:rPr>
              <a:t>area is still affordable compared to other </a:t>
            </a:r>
            <a:r>
              <a:rPr lang="en-US" sz="2000" dirty="0" smtClean="0">
                <a:solidFill>
                  <a:schemeClr val="bg1"/>
                </a:solidFill>
              </a:rPr>
              <a:t>locations </a:t>
            </a:r>
            <a:r>
              <a:rPr lang="en-US" sz="2000" dirty="0" smtClean="0">
                <a:solidFill>
                  <a:schemeClr val="bg1"/>
                </a:solidFill>
              </a:rPr>
              <a:t>like MG Road and Golf Course </a:t>
            </a:r>
            <a:r>
              <a:rPr lang="en-US" sz="2000" dirty="0" smtClean="0">
                <a:solidFill>
                  <a:schemeClr val="bg1"/>
                </a:solidFill>
              </a:rPr>
              <a:t>Road, etc.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The under-construction projects are located in sectors along the Southern Peripheral Road, which is a 150-metre wide road connecting Golf Course Extension to NH-8 intersecting </a:t>
            </a:r>
            <a:r>
              <a:rPr lang="en-US" sz="2000" dirty="0" err="1" smtClean="0">
                <a:solidFill>
                  <a:schemeClr val="bg1"/>
                </a:solidFill>
              </a:rPr>
              <a:t>Sohna</a:t>
            </a:r>
            <a:r>
              <a:rPr lang="en-US" sz="2000" dirty="0" smtClean="0">
                <a:solidFill>
                  <a:schemeClr val="bg1"/>
                </a:solidFill>
              </a:rPr>
              <a:t> Road at </a:t>
            </a:r>
            <a:r>
              <a:rPr lang="en-US" sz="2000" dirty="0" err="1" smtClean="0">
                <a:solidFill>
                  <a:schemeClr val="bg1"/>
                </a:solidFill>
              </a:rPr>
              <a:t>Badshahpur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A number of companies like Cognizant, TNS Global, Software One, </a:t>
            </a:r>
            <a:r>
              <a:rPr lang="en-US" sz="2000" dirty="0" err="1" smtClean="0">
                <a:solidFill>
                  <a:schemeClr val="bg1"/>
                </a:solidFill>
              </a:rPr>
              <a:t>Huawei</a:t>
            </a:r>
            <a:r>
              <a:rPr lang="en-US" sz="2000" dirty="0" smtClean="0">
                <a:solidFill>
                  <a:schemeClr val="bg1"/>
                </a:solidFill>
              </a:rPr>
              <a:t>, Pfizer, </a:t>
            </a:r>
            <a:r>
              <a:rPr lang="en-US" sz="2000" dirty="0" err="1" smtClean="0">
                <a:solidFill>
                  <a:schemeClr val="bg1"/>
                </a:solidFill>
              </a:rPr>
              <a:t>Atos</a:t>
            </a:r>
            <a:r>
              <a:rPr lang="en-US" sz="2000" dirty="0" smtClean="0">
                <a:solidFill>
                  <a:schemeClr val="bg1"/>
                </a:solidFill>
              </a:rPr>
              <a:t> and Rockwell Automation, have leased large offices in this area, which will further boost the residential demand in this locality.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The Haryana government has envisaged development of theme hubs, namely Leisure Hub, Sports Hub and Leather Hub along the KMP Expressway in the vicinity of </a:t>
            </a:r>
            <a:r>
              <a:rPr lang="en-US" sz="2000" dirty="0" err="1" smtClean="0">
                <a:solidFill>
                  <a:schemeClr val="bg1"/>
                </a:solidFill>
              </a:rPr>
              <a:t>Sohna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Investors looking for affordable options and long-term investment horizons may go for investment in this area. The value of the investments is likely to appreciate once various infrastructure projects and industrial estates are up and running.</a:t>
            </a:r>
            <a:endParaRPr lang="en-US" sz="20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Sohna Road?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What HNIs Look For In A Luxurious Property?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Few parameters when it comes to buying a luxury residence: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The profile of the residents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Low Density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View &amp; Privacy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Easy access to the heart of the city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Overall Luxury Experience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What it takes to be a LUXURY HOME?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•  Great Location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•</a:t>
            </a:r>
            <a:r>
              <a:rPr lang="en-US" b="1" dirty="0" smtClean="0">
                <a:solidFill>
                  <a:schemeClr val="bg1"/>
                </a:solidFill>
              </a:rPr>
              <a:t>  </a:t>
            </a:r>
            <a:r>
              <a:rPr lang="en-US" b="1" dirty="0" smtClean="0">
                <a:solidFill>
                  <a:schemeClr val="bg1"/>
                </a:solidFill>
              </a:rPr>
              <a:t>Picturesque View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Ultra-Modern Amenities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Top-Of-The-Line Quality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100</a:t>
            </a:r>
            <a:r>
              <a:rPr lang="en-US" b="1" dirty="0" smtClean="0">
                <a:solidFill>
                  <a:schemeClr val="bg1"/>
                </a:solidFill>
              </a:rPr>
              <a:t>% Safety And </a:t>
            </a:r>
            <a:r>
              <a:rPr lang="en-US" b="1" dirty="0" smtClean="0">
                <a:solidFill>
                  <a:schemeClr val="bg1"/>
                </a:solidFill>
              </a:rPr>
              <a:t>Security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Low </a:t>
            </a:r>
            <a:r>
              <a:rPr lang="en-US" b="1" dirty="0" smtClean="0">
                <a:solidFill>
                  <a:schemeClr val="bg1"/>
                </a:solidFill>
              </a:rPr>
              <a:t>Saturation Of </a:t>
            </a:r>
            <a:r>
              <a:rPr lang="en-US" b="1" dirty="0" smtClean="0">
                <a:solidFill>
                  <a:schemeClr val="bg1"/>
                </a:solidFill>
              </a:rPr>
              <a:t>Neighbors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Theme Based Township  - An Emerging Trend in Real </a:t>
            </a:r>
            <a:r>
              <a:rPr lang="en-US" b="1" dirty="0" smtClean="0">
                <a:solidFill>
                  <a:schemeClr val="bg1"/>
                </a:solidFill>
              </a:rPr>
              <a:t>Estate.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ctangle 80"/>
          <p:cNvSpPr>
            <a:spLocks noChangeArrowheads="1"/>
          </p:cNvSpPr>
          <p:nvPr/>
        </p:nvSpPr>
        <p:spPr bwMode="auto">
          <a:xfrm>
            <a:off x="2438400" y="457200"/>
            <a:ext cx="11430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Rectangle 80"/>
          <p:cNvSpPr>
            <a:spLocks noChangeArrowheads="1"/>
          </p:cNvSpPr>
          <p:nvPr/>
        </p:nvSpPr>
        <p:spPr bwMode="auto">
          <a:xfrm>
            <a:off x="4572000" y="457200"/>
            <a:ext cx="11430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7753351" y="3159126"/>
            <a:ext cx="1047750" cy="207010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7753351" y="1590675"/>
            <a:ext cx="1047750" cy="95885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Rectangle 43"/>
          <p:cNvSpPr>
            <a:spLocks noChangeArrowheads="1"/>
          </p:cNvSpPr>
          <p:nvPr/>
        </p:nvSpPr>
        <p:spPr bwMode="auto">
          <a:xfrm>
            <a:off x="5638800" y="338772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Rectangle 43"/>
          <p:cNvSpPr>
            <a:spLocks noChangeArrowheads="1"/>
          </p:cNvSpPr>
          <p:nvPr/>
        </p:nvSpPr>
        <p:spPr bwMode="auto">
          <a:xfrm>
            <a:off x="5648326" y="280987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Rectangle 67"/>
          <p:cNvSpPr>
            <a:spLocks noChangeArrowheads="1"/>
          </p:cNvSpPr>
          <p:nvPr/>
        </p:nvSpPr>
        <p:spPr bwMode="auto">
          <a:xfrm>
            <a:off x="3543301" y="4305300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Rectangle 47"/>
          <p:cNvSpPr>
            <a:spLocks noChangeArrowheads="1"/>
          </p:cNvSpPr>
          <p:nvPr/>
        </p:nvSpPr>
        <p:spPr bwMode="auto">
          <a:xfrm>
            <a:off x="3505200" y="338772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233363" y="-68263"/>
            <a:ext cx="8677275" cy="70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486026" y="0"/>
            <a:ext cx="6315075" cy="457200"/>
          </a:xfrm>
          <a:prstGeom prst="rect">
            <a:avLst/>
          </a:prstGeom>
          <a:solidFill>
            <a:srgbClr val="538ED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27"/>
          <p:cNvGrpSpPr/>
          <p:nvPr/>
        </p:nvGrpSpPr>
        <p:grpSpPr>
          <a:xfrm>
            <a:off x="342901" y="0"/>
            <a:ext cx="2143125" cy="990600"/>
            <a:chOff x="342901" y="41275"/>
            <a:chExt cx="2143125" cy="990600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342901" y="41275"/>
              <a:ext cx="971550" cy="4572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314451" y="41275"/>
              <a:ext cx="1171575" cy="4572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342901" y="498475"/>
              <a:ext cx="2143125" cy="5334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3543301" y="457200"/>
            <a:ext cx="1047750" cy="5334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648326" y="457200"/>
            <a:ext cx="1047750" cy="5334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7753351" y="457200"/>
            <a:ext cx="1047750" cy="5334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42901" y="99060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543301" y="990600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4591051" y="9906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5648326" y="990600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7753351" y="990600"/>
            <a:ext cx="1047750" cy="64452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342901" y="1285875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3543301" y="128587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5648326" y="1285875"/>
            <a:ext cx="1047750" cy="304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42901" y="15906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2486026" y="1330325"/>
            <a:ext cx="1057275" cy="1447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3543301" y="1330325"/>
            <a:ext cx="1047750" cy="1447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5648326" y="1590675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342901" y="188595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5648326" y="1885950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342901" y="2181225"/>
            <a:ext cx="2143125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4591051" y="2181225"/>
            <a:ext cx="1057275" cy="3333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5648326" y="2181225"/>
            <a:ext cx="1047750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342901" y="251460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2" name="Rectangle 38"/>
          <p:cNvSpPr>
            <a:spLocks noChangeArrowheads="1"/>
          </p:cNvSpPr>
          <p:nvPr/>
        </p:nvSpPr>
        <p:spPr bwMode="auto">
          <a:xfrm>
            <a:off x="4591051" y="25146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342901" y="2809875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3543301" y="280987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5638800" y="254952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6696076" y="2809875"/>
            <a:ext cx="1057275" cy="304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7753351" y="254952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342901" y="31146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3543301" y="31146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2" name="Rectangle 48"/>
          <p:cNvSpPr>
            <a:spLocks noChangeArrowheads="1"/>
          </p:cNvSpPr>
          <p:nvPr/>
        </p:nvSpPr>
        <p:spPr bwMode="auto">
          <a:xfrm>
            <a:off x="5648326" y="31146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7753351" y="31146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342901" y="340995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2486026" y="3409950"/>
            <a:ext cx="1057275" cy="5873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342901" y="3705225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3543301" y="370522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5648326" y="3705225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342901" y="401002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auto">
          <a:xfrm>
            <a:off x="3543301" y="401002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342901" y="430530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2486026" y="43053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3543301" y="3692525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auto">
          <a:xfrm>
            <a:off x="4591051" y="43053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Rectangle 69"/>
          <p:cNvSpPr>
            <a:spLocks noChangeArrowheads="1"/>
          </p:cNvSpPr>
          <p:nvPr/>
        </p:nvSpPr>
        <p:spPr bwMode="auto">
          <a:xfrm>
            <a:off x="5648326" y="4305300"/>
            <a:ext cx="1047750" cy="295275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6696076" y="4305300"/>
            <a:ext cx="1057275" cy="295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7753351" y="4305300"/>
            <a:ext cx="1047750" cy="295275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342901" y="46005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7" name="Rectangle 73"/>
          <p:cNvSpPr>
            <a:spLocks noChangeArrowheads="1"/>
          </p:cNvSpPr>
          <p:nvPr/>
        </p:nvSpPr>
        <p:spPr bwMode="auto">
          <a:xfrm>
            <a:off x="3543301" y="46005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0" name="Rectangle 76"/>
          <p:cNvSpPr>
            <a:spLocks noChangeArrowheads="1"/>
          </p:cNvSpPr>
          <p:nvPr/>
        </p:nvSpPr>
        <p:spPr bwMode="auto">
          <a:xfrm>
            <a:off x="7753351" y="4302125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342901" y="4895850"/>
            <a:ext cx="2143125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3543301" y="4895850"/>
            <a:ext cx="1047750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5648326" y="3921126"/>
            <a:ext cx="1047750" cy="130810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6696076" y="492126"/>
            <a:ext cx="1057275" cy="4737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342901" y="5229225"/>
            <a:ext cx="2143125" cy="32385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>
            <a:off x="3543301" y="5229225"/>
            <a:ext cx="1047750" cy="32385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5648326" y="5229225"/>
            <a:ext cx="1047750" cy="32385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6696076" y="5229225"/>
            <a:ext cx="1057275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7753351" y="5229225"/>
            <a:ext cx="1047750" cy="32385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9" name="Rectangle 95"/>
          <p:cNvSpPr>
            <a:spLocks noChangeArrowheads="1"/>
          </p:cNvSpPr>
          <p:nvPr/>
        </p:nvSpPr>
        <p:spPr bwMode="auto">
          <a:xfrm>
            <a:off x="2486026" y="447675"/>
            <a:ext cx="1057275" cy="19050"/>
          </a:xfrm>
          <a:prstGeom prst="rect">
            <a:avLst/>
          </a:pr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" name="Rectangle 125"/>
          <p:cNvSpPr>
            <a:spLocks noChangeArrowheads="1"/>
          </p:cNvSpPr>
          <p:nvPr/>
        </p:nvSpPr>
        <p:spPr bwMode="auto">
          <a:xfrm>
            <a:off x="342901" y="5219700"/>
            <a:ext cx="2143125" cy="19050"/>
          </a:xfrm>
          <a:prstGeom prst="rect">
            <a:avLst/>
          </a:pr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6" name="Rectangle 132"/>
          <p:cNvSpPr>
            <a:spLocks noChangeArrowheads="1"/>
          </p:cNvSpPr>
          <p:nvPr/>
        </p:nvSpPr>
        <p:spPr bwMode="auto">
          <a:xfrm>
            <a:off x="4824414" y="244475"/>
            <a:ext cx="881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0" name="Rectangle 136"/>
          <p:cNvSpPr>
            <a:spLocks noChangeArrowheads="1"/>
          </p:cNvSpPr>
          <p:nvPr/>
        </p:nvSpPr>
        <p:spPr bwMode="auto">
          <a:xfrm>
            <a:off x="422276" y="466725"/>
            <a:ext cx="1190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PARAMETERS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2" name="Rectangle 138"/>
          <p:cNvSpPr>
            <a:spLocks noChangeArrowheads="1"/>
          </p:cNvSpPr>
          <p:nvPr/>
        </p:nvSpPr>
        <p:spPr bwMode="auto">
          <a:xfrm>
            <a:off x="2667000" y="522287"/>
            <a:ext cx="76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Vipul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Greens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3" name="Rectangle 139"/>
          <p:cNvSpPr>
            <a:spLocks noChangeArrowheads="1"/>
          </p:cNvSpPr>
          <p:nvPr/>
        </p:nvSpPr>
        <p:spPr bwMode="auto">
          <a:xfrm>
            <a:off x="3733800" y="644525"/>
            <a:ext cx="74507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Vatika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city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5" name="Rectangle 141"/>
          <p:cNvSpPr>
            <a:spLocks noChangeArrowheads="1"/>
          </p:cNvSpPr>
          <p:nvPr/>
        </p:nvSpPr>
        <p:spPr bwMode="auto">
          <a:xfrm>
            <a:off x="4648201" y="568325"/>
            <a:ext cx="1066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Bestech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Park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View spa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6" name="Rectangle 142"/>
          <p:cNvSpPr>
            <a:spLocks noChangeArrowheads="1"/>
          </p:cNvSpPr>
          <p:nvPr/>
        </p:nvSpPr>
        <p:spPr bwMode="auto">
          <a:xfrm>
            <a:off x="5715000" y="720725"/>
            <a:ext cx="105413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DLF Park Place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7" name="Rectangle 143"/>
          <p:cNvSpPr>
            <a:spLocks noChangeArrowheads="1"/>
          </p:cNvSpPr>
          <p:nvPr/>
        </p:nvSpPr>
        <p:spPr bwMode="auto">
          <a:xfrm>
            <a:off x="6858000" y="568325"/>
            <a:ext cx="7872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salcon</a:t>
            </a: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the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verandas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9" name="Rectangle 145"/>
          <p:cNvSpPr>
            <a:spLocks noChangeArrowheads="1"/>
          </p:cNvSpPr>
          <p:nvPr/>
        </p:nvSpPr>
        <p:spPr bwMode="auto">
          <a:xfrm>
            <a:off x="7924800" y="492125"/>
            <a:ext cx="6726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The Palm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Spring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1" name="Rectangle 147"/>
          <p:cNvSpPr>
            <a:spLocks noChangeArrowheads="1"/>
          </p:cNvSpPr>
          <p:nvPr/>
        </p:nvSpPr>
        <p:spPr bwMode="auto">
          <a:xfrm>
            <a:off x="1221494" y="1098550"/>
            <a:ext cx="53110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Location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2" name="Rectangle 148"/>
          <p:cNvSpPr>
            <a:spLocks noChangeArrowheads="1"/>
          </p:cNvSpPr>
          <p:nvPr/>
        </p:nvSpPr>
        <p:spPr bwMode="auto">
          <a:xfrm>
            <a:off x="1269941" y="1397000"/>
            <a:ext cx="4128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Luxury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3" name="Rectangle 149"/>
          <p:cNvSpPr>
            <a:spLocks noChangeArrowheads="1"/>
          </p:cNvSpPr>
          <p:nvPr/>
        </p:nvSpPr>
        <p:spPr bwMode="auto">
          <a:xfrm>
            <a:off x="1242338" y="1695450"/>
            <a:ext cx="4680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Density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4" name="Rectangle 150"/>
          <p:cNvSpPr>
            <a:spLocks noChangeArrowheads="1"/>
          </p:cNvSpPr>
          <p:nvPr/>
        </p:nvSpPr>
        <p:spPr bwMode="auto">
          <a:xfrm>
            <a:off x="1185271" y="1993900"/>
            <a:ext cx="58221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Greenery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5" name="Rectangle 151"/>
          <p:cNvSpPr>
            <a:spLocks noChangeArrowheads="1"/>
          </p:cNvSpPr>
          <p:nvPr/>
        </p:nvSpPr>
        <p:spPr bwMode="auto">
          <a:xfrm>
            <a:off x="808116" y="2290763"/>
            <a:ext cx="13365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Seamless Movement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6" name="Rectangle 152"/>
          <p:cNvSpPr>
            <a:spLocks noChangeArrowheads="1"/>
          </p:cNvSpPr>
          <p:nvPr/>
        </p:nvSpPr>
        <p:spPr bwMode="auto">
          <a:xfrm>
            <a:off x="1161386" y="2622550"/>
            <a:ext cx="62998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Amenities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auto">
          <a:xfrm>
            <a:off x="1031575" y="3219450"/>
            <a:ext cx="88960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Maintenance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9" name="Rectangle 155"/>
          <p:cNvSpPr>
            <a:spLocks noChangeArrowheads="1"/>
          </p:cNvSpPr>
          <p:nvPr/>
        </p:nvSpPr>
        <p:spPr bwMode="auto">
          <a:xfrm>
            <a:off x="1262696" y="3517900"/>
            <a:ext cx="4273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Gentry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0" name="Rectangle 156"/>
          <p:cNvSpPr>
            <a:spLocks noChangeArrowheads="1"/>
          </p:cNvSpPr>
          <p:nvPr/>
        </p:nvSpPr>
        <p:spPr bwMode="auto">
          <a:xfrm>
            <a:off x="833638" y="3814763"/>
            <a:ext cx="128548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Construction Quality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1" name="Rectangle 157"/>
          <p:cNvSpPr>
            <a:spLocks noChangeArrowheads="1"/>
          </p:cNvSpPr>
          <p:nvPr/>
        </p:nvSpPr>
        <p:spPr bwMode="auto">
          <a:xfrm>
            <a:off x="1087648" y="4113213"/>
            <a:ext cx="7774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Connectivity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2" name="Rectangle 158"/>
          <p:cNvSpPr>
            <a:spLocks noChangeArrowheads="1"/>
          </p:cNvSpPr>
          <p:nvPr/>
        </p:nvSpPr>
        <p:spPr bwMode="auto">
          <a:xfrm>
            <a:off x="527913" y="4411663"/>
            <a:ext cx="189693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Facilities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fttp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cabling, pipeline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4" name="Rectangle 160"/>
          <p:cNvSpPr>
            <a:spLocks noChangeArrowheads="1"/>
          </p:cNvSpPr>
          <p:nvPr/>
        </p:nvSpPr>
        <p:spPr bwMode="auto">
          <a:xfrm>
            <a:off x="1233489" y="4913313"/>
            <a:ext cx="552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Total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1" name="Rectangle 167"/>
          <p:cNvSpPr>
            <a:spLocks noChangeArrowheads="1"/>
          </p:cNvSpPr>
          <p:nvPr/>
        </p:nvSpPr>
        <p:spPr bwMode="auto">
          <a:xfrm>
            <a:off x="1185864" y="5240338"/>
            <a:ext cx="62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Grade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373"/>
          <p:cNvGrpSpPr/>
          <p:nvPr/>
        </p:nvGrpSpPr>
        <p:grpSpPr>
          <a:xfrm>
            <a:off x="2905126" y="1052513"/>
            <a:ext cx="144463" cy="185738"/>
            <a:chOff x="2905126" y="1093788"/>
            <a:chExt cx="144463" cy="185738"/>
          </a:xfrm>
        </p:grpSpPr>
        <p:sp>
          <p:nvSpPr>
            <p:cNvPr id="1198" name="Freeform 174"/>
            <p:cNvSpPr>
              <a:spLocks/>
            </p:cNvSpPr>
            <p:nvPr/>
          </p:nvSpPr>
          <p:spPr bwMode="auto">
            <a:xfrm>
              <a:off x="2938464" y="1112838"/>
              <a:ext cx="76200" cy="15240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" y="24"/>
                </a:cxn>
                <a:cxn ang="0">
                  <a:pos x="12" y="96"/>
                </a:cxn>
                <a:cxn ang="0">
                  <a:pos x="36" y="96"/>
                </a:cxn>
                <a:cxn ang="0">
                  <a:pos x="36" y="24"/>
                </a:cxn>
                <a:cxn ang="0">
                  <a:pos x="48" y="24"/>
                </a:cxn>
                <a:cxn ang="0">
                  <a:pos x="24" y="0"/>
                </a:cxn>
                <a:cxn ang="0">
                  <a:pos x="0" y="24"/>
                </a:cxn>
              </a:cxnLst>
              <a:rect l="0" t="0" r="r" b="b"/>
              <a:pathLst>
                <a:path w="48" h="96">
                  <a:moveTo>
                    <a:pt x="0" y="24"/>
                  </a:moveTo>
                  <a:lnTo>
                    <a:pt x="12" y="24"/>
                  </a:lnTo>
                  <a:lnTo>
                    <a:pt x="12" y="96"/>
                  </a:lnTo>
                  <a:lnTo>
                    <a:pt x="36" y="96"/>
                  </a:lnTo>
                  <a:lnTo>
                    <a:pt x="36" y="24"/>
                  </a:lnTo>
                  <a:lnTo>
                    <a:pt x="48" y="24"/>
                  </a:lnTo>
                  <a:lnTo>
                    <a:pt x="2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175"/>
            <p:cNvSpPr>
              <a:spLocks noEditPoints="1"/>
            </p:cNvSpPr>
            <p:nvPr/>
          </p:nvSpPr>
          <p:spPr bwMode="auto">
            <a:xfrm>
              <a:off x="2905126" y="1093788"/>
              <a:ext cx="144463" cy="185738"/>
            </a:xfrm>
            <a:custGeom>
              <a:avLst/>
              <a:gdLst/>
              <a:ahLst/>
              <a:cxnLst>
                <a:cxn ang="0">
                  <a:pos x="27" y="42"/>
                </a:cxn>
                <a:cxn ang="0">
                  <a:pos x="21" y="27"/>
                </a:cxn>
                <a:cxn ang="0">
                  <a:pos x="42" y="27"/>
                </a:cxn>
                <a:cxn ang="0">
                  <a:pos x="42" y="108"/>
                </a:cxn>
                <a:cxn ang="0">
                  <a:pos x="33" y="99"/>
                </a:cxn>
                <a:cxn ang="0">
                  <a:pos x="57" y="99"/>
                </a:cxn>
                <a:cxn ang="0">
                  <a:pos x="48" y="108"/>
                </a:cxn>
                <a:cxn ang="0">
                  <a:pos x="48" y="27"/>
                </a:cxn>
                <a:cxn ang="0">
                  <a:pos x="69" y="27"/>
                </a:cxn>
                <a:cxn ang="0">
                  <a:pos x="63" y="42"/>
                </a:cxn>
                <a:cxn ang="0">
                  <a:pos x="39" y="18"/>
                </a:cxn>
                <a:cxn ang="0">
                  <a:pos x="51" y="18"/>
                </a:cxn>
                <a:cxn ang="0">
                  <a:pos x="27" y="42"/>
                </a:cxn>
                <a:cxn ang="0">
                  <a:pos x="45" y="0"/>
                </a:cxn>
                <a:cxn ang="0">
                  <a:pos x="91" y="45"/>
                </a:cxn>
                <a:cxn ang="0">
                  <a:pos x="57" y="45"/>
                </a:cxn>
                <a:cxn ang="0">
                  <a:pos x="66" y="36"/>
                </a:cxn>
                <a:cxn ang="0">
                  <a:pos x="66" y="117"/>
                </a:cxn>
                <a:cxn ang="0">
                  <a:pos x="24" y="117"/>
                </a:cxn>
                <a:cxn ang="0">
                  <a:pos x="24" y="36"/>
                </a:cxn>
                <a:cxn ang="0">
                  <a:pos x="33" y="45"/>
                </a:cxn>
                <a:cxn ang="0">
                  <a:pos x="0" y="45"/>
                </a:cxn>
                <a:cxn ang="0">
                  <a:pos x="45" y="0"/>
                </a:cxn>
              </a:cxnLst>
              <a:rect l="0" t="0" r="r" b="b"/>
              <a:pathLst>
                <a:path w="91" h="117">
                  <a:moveTo>
                    <a:pt x="27" y="42"/>
                  </a:moveTo>
                  <a:lnTo>
                    <a:pt x="21" y="27"/>
                  </a:lnTo>
                  <a:lnTo>
                    <a:pt x="42" y="27"/>
                  </a:lnTo>
                  <a:lnTo>
                    <a:pt x="42" y="108"/>
                  </a:lnTo>
                  <a:lnTo>
                    <a:pt x="33" y="99"/>
                  </a:lnTo>
                  <a:lnTo>
                    <a:pt x="57" y="99"/>
                  </a:lnTo>
                  <a:lnTo>
                    <a:pt x="48" y="108"/>
                  </a:lnTo>
                  <a:lnTo>
                    <a:pt x="48" y="27"/>
                  </a:lnTo>
                  <a:lnTo>
                    <a:pt x="69" y="27"/>
                  </a:lnTo>
                  <a:lnTo>
                    <a:pt x="63" y="42"/>
                  </a:lnTo>
                  <a:lnTo>
                    <a:pt x="39" y="18"/>
                  </a:lnTo>
                  <a:lnTo>
                    <a:pt x="51" y="18"/>
                  </a:lnTo>
                  <a:lnTo>
                    <a:pt x="27" y="42"/>
                  </a:lnTo>
                  <a:close/>
                  <a:moveTo>
                    <a:pt x="45" y="0"/>
                  </a:moveTo>
                  <a:lnTo>
                    <a:pt x="91" y="45"/>
                  </a:lnTo>
                  <a:lnTo>
                    <a:pt x="57" y="45"/>
                  </a:lnTo>
                  <a:lnTo>
                    <a:pt x="66" y="36"/>
                  </a:lnTo>
                  <a:lnTo>
                    <a:pt x="66" y="117"/>
                  </a:lnTo>
                  <a:lnTo>
                    <a:pt x="24" y="117"/>
                  </a:lnTo>
                  <a:lnTo>
                    <a:pt x="24" y="36"/>
                  </a:lnTo>
                  <a:lnTo>
                    <a:pt x="33" y="45"/>
                  </a:lnTo>
                  <a:lnTo>
                    <a:pt x="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1" name="Freeform 177"/>
          <p:cNvSpPr>
            <a:spLocks noEditPoints="1"/>
          </p:cNvSpPr>
          <p:nvPr/>
        </p:nvSpPr>
        <p:spPr bwMode="auto">
          <a:xfrm flipV="1">
            <a:off x="2895600" y="13303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30"/>
          <p:cNvGrpSpPr/>
          <p:nvPr/>
        </p:nvGrpSpPr>
        <p:grpSpPr>
          <a:xfrm>
            <a:off x="7781926" y="5949950"/>
            <a:ext cx="743914" cy="609600"/>
            <a:chOff x="7781926" y="5949950"/>
            <a:chExt cx="743914" cy="609600"/>
          </a:xfrm>
        </p:grpSpPr>
        <p:sp>
          <p:nvSpPr>
            <p:cNvPr id="1370" name="Freeform 346"/>
            <p:cNvSpPr>
              <a:spLocks/>
            </p:cNvSpPr>
            <p:nvPr/>
          </p:nvSpPr>
          <p:spPr bwMode="auto">
            <a:xfrm>
              <a:off x="7815263" y="6065838"/>
              <a:ext cx="76200" cy="15240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" y="24"/>
                </a:cxn>
                <a:cxn ang="0">
                  <a:pos x="12" y="96"/>
                </a:cxn>
                <a:cxn ang="0">
                  <a:pos x="36" y="96"/>
                </a:cxn>
                <a:cxn ang="0">
                  <a:pos x="36" y="24"/>
                </a:cxn>
                <a:cxn ang="0">
                  <a:pos x="48" y="24"/>
                </a:cxn>
                <a:cxn ang="0">
                  <a:pos x="24" y="0"/>
                </a:cxn>
                <a:cxn ang="0">
                  <a:pos x="0" y="24"/>
                </a:cxn>
              </a:cxnLst>
              <a:rect l="0" t="0" r="r" b="b"/>
              <a:pathLst>
                <a:path w="48" h="96">
                  <a:moveTo>
                    <a:pt x="0" y="24"/>
                  </a:moveTo>
                  <a:lnTo>
                    <a:pt x="12" y="24"/>
                  </a:lnTo>
                  <a:lnTo>
                    <a:pt x="12" y="96"/>
                  </a:lnTo>
                  <a:lnTo>
                    <a:pt x="36" y="96"/>
                  </a:lnTo>
                  <a:lnTo>
                    <a:pt x="36" y="24"/>
                  </a:lnTo>
                  <a:lnTo>
                    <a:pt x="48" y="24"/>
                  </a:lnTo>
                  <a:lnTo>
                    <a:pt x="2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1" name="Freeform 347"/>
            <p:cNvSpPr>
              <a:spLocks noEditPoints="1"/>
            </p:cNvSpPr>
            <p:nvPr/>
          </p:nvSpPr>
          <p:spPr bwMode="auto">
            <a:xfrm>
              <a:off x="7781926" y="6046788"/>
              <a:ext cx="144463" cy="185738"/>
            </a:xfrm>
            <a:custGeom>
              <a:avLst/>
              <a:gdLst/>
              <a:ahLst/>
              <a:cxnLst>
                <a:cxn ang="0">
                  <a:pos x="27" y="42"/>
                </a:cxn>
                <a:cxn ang="0">
                  <a:pos x="21" y="27"/>
                </a:cxn>
                <a:cxn ang="0">
                  <a:pos x="42" y="27"/>
                </a:cxn>
                <a:cxn ang="0">
                  <a:pos x="42" y="108"/>
                </a:cxn>
                <a:cxn ang="0">
                  <a:pos x="33" y="99"/>
                </a:cxn>
                <a:cxn ang="0">
                  <a:pos x="57" y="99"/>
                </a:cxn>
                <a:cxn ang="0">
                  <a:pos x="48" y="108"/>
                </a:cxn>
                <a:cxn ang="0">
                  <a:pos x="48" y="27"/>
                </a:cxn>
                <a:cxn ang="0">
                  <a:pos x="69" y="27"/>
                </a:cxn>
                <a:cxn ang="0">
                  <a:pos x="63" y="42"/>
                </a:cxn>
                <a:cxn ang="0">
                  <a:pos x="39" y="18"/>
                </a:cxn>
                <a:cxn ang="0">
                  <a:pos x="51" y="18"/>
                </a:cxn>
                <a:cxn ang="0">
                  <a:pos x="27" y="42"/>
                </a:cxn>
                <a:cxn ang="0">
                  <a:pos x="45" y="0"/>
                </a:cxn>
                <a:cxn ang="0">
                  <a:pos x="91" y="45"/>
                </a:cxn>
                <a:cxn ang="0">
                  <a:pos x="57" y="45"/>
                </a:cxn>
                <a:cxn ang="0">
                  <a:pos x="66" y="36"/>
                </a:cxn>
                <a:cxn ang="0">
                  <a:pos x="66" y="117"/>
                </a:cxn>
                <a:cxn ang="0">
                  <a:pos x="24" y="117"/>
                </a:cxn>
                <a:cxn ang="0">
                  <a:pos x="24" y="36"/>
                </a:cxn>
                <a:cxn ang="0">
                  <a:pos x="33" y="45"/>
                </a:cxn>
                <a:cxn ang="0">
                  <a:pos x="0" y="45"/>
                </a:cxn>
                <a:cxn ang="0">
                  <a:pos x="45" y="0"/>
                </a:cxn>
              </a:cxnLst>
              <a:rect l="0" t="0" r="r" b="b"/>
              <a:pathLst>
                <a:path w="91" h="117">
                  <a:moveTo>
                    <a:pt x="27" y="42"/>
                  </a:moveTo>
                  <a:lnTo>
                    <a:pt x="21" y="27"/>
                  </a:lnTo>
                  <a:lnTo>
                    <a:pt x="42" y="27"/>
                  </a:lnTo>
                  <a:lnTo>
                    <a:pt x="42" y="108"/>
                  </a:lnTo>
                  <a:lnTo>
                    <a:pt x="33" y="99"/>
                  </a:lnTo>
                  <a:lnTo>
                    <a:pt x="57" y="99"/>
                  </a:lnTo>
                  <a:lnTo>
                    <a:pt x="48" y="108"/>
                  </a:lnTo>
                  <a:lnTo>
                    <a:pt x="48" y="27"/>
                  </a:lnTo>
                  <a:lnTo>
                    <a:pt x="69" y="27"/>
                  </a:lnTo>
                  <a:lnTo>
                    <a:pt x="63" y="42"/>
                  </a:lnTo>
                  <a:lnTo>
                    <a:pt x="39" y="18"/>
                  </a:lnTo>
                  <a:lnTo>
                    <a:pt x="51" y="18"/>
                  </a:lnTo>
                  <a:lnTo>
                    <a:pt x="27" y="42"/>
                  </a:lnTo>
                  <a:close/>
                  <a:moveTo>
                    <a:pt x="45" y="0"/>
                  </a:moveTo>
                  <a:lnTo>
                    <a:pt x="91" y="45"/>
                  </a:lnTo>
                  <a:lnTo>
                    <a:pt x="57" y="45"/>
                  </a:lnTo>
                  <a:lnTo>
                    <a:pt x="66" y="36"/>
                  </a:lnTo>
                  <a:lnTo>
                    <a:pt x="66" y="117"/>
                  </a:lnTo>
                  <a:lnTo>
                    <a:pt x="24" y="117"/>
                  </a:lnTo>
                  <a:lnTo>
                    <a:pt x="24" y="36"/>
                  </a:lnTo>
                  <a:lnTo>
                    <a:pt x="33" y="45"/>
                  </a:lnTo>
                  <a:lnTo>
                    <a:pt x="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" name="Freeform 348"/>
            <p:cNvSpPr>
              <a:spLocks/>
            </p:cNvSpPr>
            <p:nvPr/>
          </p:nvSpPr>
          <p:spPr bwMode="auto">
            <a:xfrm>
              <a:off x="7815263" y="6370638"/>
              <a:ext cx="76200" cy="152400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72"/>
                </a:cxn>
                <a:cxn ang="0">
                  <a:pos x="12" y="0"/>
                </a:cxn>
                <a:cxn ang="0">
                  <a:pos x="36" y="0"/>
                </a:cxn>
                <a:cxn ang="0">
                  <a:pos x="36" y="72"/>
                </a:cxn>
                <a:cxn ang="0">
                  <a:pos x="48" y="72"/>
                </a:cxn>
                <a:cxn ang="0">
                  <a:pos x="24" y="96"/>
                </a:cxn>
                <a:cxn ang="0">
                  <a:pos x="0" y="72"/>
                </a:cxn>
              </a:cxnLst>
              <a:rect l="0" t="0" r="r" b="b"/>
              <a:pathLst>
                <a:path w="48" h="96">
                  <a:moveTo>
                    <a:pt x="0" y="72"/>
                  </a:moveTo>
                  <a:lnTo>
                    <a:pt x="12" y="72"/>
                  </a:lnTo>
                  <a:lnTo>
                    <a:pt x="12" y="0"/>
                  </a:lnTo>
                  <a:lnTo>
                    <a:pt x="36" y="0"/>
                  </a:lnTo>
                  <a:lnTo>
                    <a:pt x="36" y="72"/>
                  </a:lnTo>
                  <a:lnTo>
                    <a:pt x="48" y="72"/>
                  </a:lnTo>
                  <a:lnTo>
                    <a:pt x="24" y="96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" name="Freeform 349"/>
            <p:cNvSpPr>
              <a:spLocks noEditPoints="1"/>
            </p:cNvSpPr>
            <p:nvPr/>
          </p:nvSpPr>
          <p:spPr bwMode="auto">
            <a:xfrm>
              <a:off x="7781926" y="6356350"/>
              <a:ext cx="144463" cy="1873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3" y="72"/>
                </a:cxn>
                <a:cxn ang="0">
                  <a:pos x="24" y="81"/>
                </a:cxn>
                <a:cxn ang="0">
                  <a:pos x="24" y="0"/>
                </a:cxn>
                <a:cxn ang="0">
                  <a:pos x="66" y="0"/>
                </a:cxn>
                <a:cxn ang="0">
                  <a:pos x="66" y="81"/>
                </a:cxn>
                <a:cxn ang="0">
                  <a:pos x="57" y="72"/>
                </a:cxn>
                <a:cxn ang="0">
                  <a:pos x="91" y="72"/>
                </a:cxn>
                <a:cxn ang="0">
                  <a:pos x="45" y="118"/>
                </a:cxn>
                <a:cxn ang="0">
                  <a:pos x="0" y="72"/>
                </a:cxn>
                <a:cxn ang="0">
                  <a:pos x="51" y="99"/>
                </a:cxn>
                <a:cxn ang="0">
                  <a:pos x="39" y="99"/>
                </a:cxn>
                <a:cxn ang="0">
                  <a:pos x="63" y="75"/>
                </a:cxn>
                <a:cxn ang="0">
                  <a:pos x="69" y="90"/>
                </a:cxn>
                <a:cxn ang="0">
                  <a:pos x="48" y="90"/>
                </a:cxn>
                <a:cxn ang="0">
                  <a:pos x="48" y="9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42" y="9"/>
                </a:cxn>
                <a:cxn ang="0">
                  <a:pos x="42" y="90"/>
                </a:cxn>
                <a:cxn ang="0">
                  <a:pos x="21" y="90"/>
                </a:cxn>
                <a:cxn ang="0">
                  <a:pos x="27" y="75"/>
                </a:cxn>
                <a:cxn ang="0">
                  <a:pos x="51" y="99"/>
                </a:cxn>
              </a:cxnLst>
              <a:rect l="0" t="0" r="r" b="b"/>
              <a:pathLst>
                <a:path w="91" h="118">
                  <a:moveTo>
                    <a:pt x="0" y="72"/>
                  </a:moveTo>
                  <a:lnTo>
                    <a:pt x="33" y="72"/>
                  </a:lnTo>
                  <a:lnTo>
                    <a:pt x="24" y="81"/>
                  </a:lnTo>
                  <a:lnTo>
                    <a:pt x="24" y="0"/>
                  </a:lnTo>
                  <a:lnTo>
                    <a:pt x="66" y="0"/>
                  </a:lnTo>
                  <a:lnTo>
                    <a:pt x="66" y="81"/>
                  </a:lnTo>
                  <a:lnTo>
                    <a:pt x="57" y="72"/>
                  </a:lnTo>
                  <a:lnTo>
                    <a:pt x="91" y="72"/>
                  </a:lnTo>
                  <a:lnTo>
                    <a:pt x="45" y="118"/>
                  </a:lnTo>
                  <a:lnTo>
                    <a:pt x="0" y="72"/>
                  </a:lnTo>
                  <a:close/>
                  <a:moveTo>
                    <a:pt x="51" y="99"/>
                  </a:moveTo>
                  <a:lnTo>
                    <a:pt x="39" y="99"/>
                  </a:lnTo>
                  <a:lnTo>
                    <a:pt x="63" y="75"/>
                  </a:lnTo>
                  <a:lnTo>
                    <a:pt x="69" y="90"/>
                  </a:lnTo>
                  <a:lnTo>
                    <a:pt x="48" y="90"/>
                  </a:lnTo>
                  <a:lnTo>
                    <a:pt x="48" y="9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42" y="9"/>
                  </a:lnTo>
                  <a:lnTo>
                    <a:pt x="42" y="90"/>
                  </a:lnTo>
                  <a:lnTo>
                    <a:pt x="21" y="90"/>
                  </a:lnTo>
                  <a:lnTo>
                    <a:pt x="27" y="75"/>
                  </a:lnTo>
                  <a:lnTo>
                    <a:pt x="51" y="99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4" name="Rectangle 350"/>
            <p:cNvSpPr>
              <a:spLocks noChangeArrowheads="1"/>
            </p:cNvSpPr>
            <p:nvPr/>
          </p:nvSpPr>
          <p:spPr bwMode="auto">
            <a:xfrm>
              <a:off x="7983538" y="5949950"/>
              <a:ext cx="190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5" name="Rectangle 351"/>
            <p:cNvSpPr>
              <a:spLocks noChangeArrowheads="1"/>
            </p:cNvSpPr>
            <p:nvPr/>
          </p:nvSpPr>
          <p:spPr bwMode="auto">
            <a:xfrm>
              <a:off x="8097838" y="5949950"/>
              <a:ext cx="42800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High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6" name="Rectangle 352"/>
            <p:cNvSpPr>
              <a:spLocks noChangeArrowheads="1"/>
            </p:cNvSpPr>
            <p:nvPr/>
          </p:nvSpPr>
          <p:spPr bwMode="auto">
            <a:xfrm>
              <a:off x="7983538" y="6226175"/>
              <a:ext cx="1905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7" name="Rectangle 353"/>
            <p:cNvSpPr>
              <a:spLocks noChangeArrowheads="1"/>
            </p:cNvSpPr>
            <p:nvPr/>
          </p:nvSpPr>
          <p:spPr bwMode="auto">
            <a:xfrm>
              <a:off x="8097838" y="6226175"/>
              <a:ext cx="38382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Low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3" name="Freeform 179"/>
          <p:cNvSpPr>
            <a:spLocks noEditPoints="1"/>
          </p:cNvSpPr>
          <p:nvPr/>
        </p:nvSpPr>
        <p:spPr bwMode="auto">
          <a:xfrm flipV="1">
            <a:off x="2895600" y="19669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1" name="Freeform 187"/>
          <p:cNvSpPr>
            <a:spLocks noEditPoints="1"/>
          </p:cNvSpPr>
          <p:nvPr/>
        </p:nvSpPr>
        <p:spPr bwMode="auto">
          <a:xfrm>
            <a:off x="2895600" y="31861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5" name="Freeform 191"/>
          <p:cNvSpPr>
            <a:spLocks noEditPoints="1"/>
          </p:cNvSpPr>
          <p:nvPr/>
        </p:nvSpPr>
        <p:spPr bwMode="auto">
          <a:xfrm>
            <a:off x="2895600" y="41005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1" name="Freeform 197"/>
          <p:cNvSpPr>
            <a:spLocks noEditPoints="1"/>
          </p:cNvSpPr>
          <p:nvPr/>
        </p:nvSpPr>
        <p:spPr bwMode="auto">
          <a:xfrm>
            <a:off x="2895600" y="1666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9" name="Freeform 355"/>
          <p:cNvSpPr>
            <a:spLocks noEditPoints="1"/>
          </p:cNvSpPr>
          <p:nvPr/>
        </p:nvSpPr>
        <p:spPr bwMode="auto">
          <a:xfrm>
            <a:off x="2895600" y="4410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3" name="Freeform 199"/>
          <p:cNvSpPr>
            <a:spLocks noEditPoints="1"/>
          </p:cNvSpPr>
          <p:nvPr/>
        </p:nvSpPr>
        <p:spPr bwMode="auto">
          <a:xfrm>
            <a:off x="3962400" y="10525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7" name="Freeform 203"/>
          <p:cNvSpPr>
            <a:spLocks noEditPoints="1"/>
          </p:cNvSpPr>
          <p:nvPr/>
        </p:nvSpPr>
        <p:spPr bwMode="auto">
          <a:xfrm flipV="1">
            <a:off x="3962400" y="19669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6" name="Freeform 212"/>
          <p:cNvSpPr>
            <a:spLocks noEditPoints="1"/>
          </p:cNvSpPr>
          <p:nvPr/>
        </p:nvSpPr>
        <p:spPr bwMode="auto">
          <a:xfrm>
            <a:off x="3962400" y="3186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0" name="Freeform 216"/>
          <p:cNvSpPr>
            <a:spLocks noEditPoints="1"/>
          </p:cNvSpPr>
          <p:nvPr/>
        </p:nvSpPr>
        <p:spPr bwMode="auto">
          <a:xfrm>
            <a:off x="3962400" y="41005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4" name="Freeform 220"/>
          <p:cNvSpPr>
            <a:spLocks noEditPoints="1"/>
          </p:cNvSpPr>
          <p:nvPr/>
        </p:nvSpPr>
        <p:spPr bwMode="auto">
          <a:xfrm flipV="1">
            <a:off x="3962400" y="34956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6" name="Freeform 222"/>
          <p:cNvSpPr>
            <a:spLocks noEditPoints="1"/>
          </p:cNvSpPr>
          <p:nvPr/>
        </p:nvSpPr>
        <p:spPr bwMode="auto">
          <a:xfrm>
            <a:off x="3962400" y="1666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8" name="Freeform 224"/>
          <p:cNvSpPr>
            <a:spLocks noEditPoints="1"/>
          </p:cNvSpPr>
          <p:nvPr/>
        </p:nvSpPr>
        <p:spPr bwMode="auto">
          <a:xfrm>
            <a:off x="5029200" y="1057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0" name="Freeform 226"/>
          <p:cNvSpPr>
            <a:spLocks noEditPoints="1"/>
          </p:cNvSpPr>
          <p:nvPr/>
        </p:nvSpPr>
        <p:spPr bwMode="auto">
          <a:xfrm>
            <a:off x="5029200" y="13573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2" name="Freeform 228"/>
          <p:cNvSpPr>
            <a:spLocks noEditPoints="1"/>
          </p:cNvSpPr>
          <p:nvPr/>
        </p:nvSpPr>
        <p:spPr bwMode="auto">
          <a:xfrm>
            <a:off x="5029200" y="19669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0" name="Freeform 236"/>
          <p:cNvSpPr>
            <a:spLocks noEditPoints="1"/>
          </p:cNvSpPr>
          <p:nvPr/>
        </p:nvSpPr>
        <p:spPr bwMode="auto">
          <a:xfrm>
            <a:off x="5029200" y="3186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2" name="Freeform 238"/>
          <p:cNvSpPr>
            <a:spLocks noEditPoints="1"/>
          </p:cNvSpPr>
          <p:nvPr/>
        </p:nvSpPr>
        <p:spPr bwMode="auto">
          <a:xfrm>
            <a:off x="5029200" y="37957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4" name="Freeform 240"/>
          <p:cNvSpPr>
            <a:spLocks noEditPoints="1"/>
          </p:cNvSpPr>
          <p:nvPr/>
        </p:nvSpPr>
        <p:spPr bwMode="auto">
          <a:xfrm>
            <a:off x="5029200" y="41005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8" name="Freeform 244"/>
          <p:cNvSpPr>
            <a:spLocks noEditPoints="1"/>
          </p:cNvSpPr>
          <p:nvPr/>
        </p:nvSpPr>
        <p:spPr bwMode="auto">
          <a:xfrm flipV="1">
            <a:off x="5029200" y="34956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0" name="Freeform 246"/>
          <p:cNvSpPr>
            <a:spLocks noEditPoints="1"/>
          </p:cNvSpPr>
          <p:nvPr/>
        </p:nvSpPr>
        <p:spPr bwMode="auto">
          <a:xfrm>
            <a:off x="5029200" y="1662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1" name="Freeform 357"/>
          <p:cNvSpPr>
            <a:spLocks noEditPoints="1"/>
          </p:cNvSpPr>
          <p:nvPr/>
        </p:nvSpPr>
        <p:spPr bwMode="auto">
          <a:xfrm>
            <a:off x="3962400" y="4410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3" name="Freeform 359"/>
          <p:cNvSpPr>
            <a:spLocks noEditPoints="1"/>
          </p:cNvSpPr>
          <p:nvPr/>
        </p:nvSpPr>
        <p:spPr bwMode="auto">
          <a:xfrm>
            <a:off x="5029200" y="4410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2" name="Freeform 248"/>
          <p:cNvSpPr>
            <a:spLocks noEditPoints="1"/>
          </p:cNvSpPr>
          <p:nvPr/>
        </p:nvSpPr>
        <p:spPr bwMode="auto">
          <a:xfrm>
            <a:off x="6103937" y="10525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6" name="Freeform 252"/>
          <p:cNvSpPr>
            <a:spLocks noEditPoints="1"/>
          </p:cNvSpPr>
          <p:nvPr/>
        </p:nvSpPr>
        <p:spPr bwMode="auto">
          <a:xfrm>
            <a:off x="6103937" y="19669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8" name="Freeform 254"/>
          <p:cNvSpPr>
            <a:spLocks noEditPoints="1"/>
          </p:cNvSpPr>
          <p:nvPr/>
        </p:nvSpPr>
        <p:spPr bwMode="auto">
          <a:xfrm>
            <a:off x="6103937" y="22717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" name="Freeform 256"/>
          <p:cNvSpPr>
            <a:spLocks noEditPoints="1"/>
          </p:cNvSpPr>
          <p:nvPr/>
        </p:nvSpPr>
        <p:spPr bwMode="auto">
          <a:xfrm flipV="1">
            <a:off x="6103937" y="2581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4" name="Freeform 260"/>
          <p:cNvSpPr>
            <a:spLocks noEditPoints="1"/>
          </p:cNvSpPr>
          <p:nvPr/>
        </p:nvSpPr>
        <p:spPr bwMode="auto">
          <a:xfrm>
            <a:off x="6103937" y="3186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6" name="Freeform 262"/>
          <p:cNvSpPr>
            <a:spLocks noEditPoints="1"/>
          </p:cNvSpPr>
          <p:nvPr/>
        </p:nvSpPr>
        <p:spPr bwMode="auto">
          <a:xfrm>
            <a:off x="6103937" y="37957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8" name="Freeform 264"/>
          <p:cNvSpPr>
            <a:spLocks noEditPoints="1"/>
          </p:cNvSpPr>
          <p:nvPr/>
        </p:nvSpPr>
        <p:spPr bwMode="auto">
          <a:xfrm flipV="1">
            <a:off x="6103937" y="4105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2" name="Freeform 268"/>
          <p:cNvSpPr>
            <a:spLocks noEditPoints="1"/>
          </p:cNvSpPr>
          <p:nvPr/>
        </p:nvSpPr>
        <p:spPr bwMode="auto">
          <a:xfrm flipV="1">
            <a:off x="6103937" y="34956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4" name="Freeform 270"/>
          <p:cNvSpPr>
            <a:spLocks noEditPoints="1"/>
          </p:cNvSpPr>
          <p:nvPr/>
        </p:nvSpPr>
        <p:spPr bwMode="auto">
          <a:xfrm>
            <a:off x="6103937" y="1666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6" name="Freeform 272"/>
          <p:cNvSpPr>
            <a:spLocks noEditPoints="1"/>
          </p:cNvSpPr>
          <p:nvPr/>
        </p:nvSpPr>
        <p:spPr bwMode="auto">
          <a:xfrm>
            <a:off x="7094537" y="10525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8" name="Freeform 274"/>
          <p:cNvSpPr>
            <a:spLocks noEditPoints="1"/>
          </p:cNvSpPr>
          <p:nvPr/>
        </p:nvSpPr>
        <p:spPr bwMode="auto">
          <a:xfrm>
            <a:off x="7094537" y="13573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" name="Freeform 276"/>
          <p:cNvSpPr>
            <a:spLocks noEditPoints="1"/>
          </p:cNvSpPr>
          <p:nvPr/>
        </p:nvSpPr>
        <p:spPr bwMode="auto">
          <a:xfrm>
            <a:off x="7094537" y="19669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2" name="Freeform 278"/>
          <p:cNvSpPr>
            <a:spLocks noEditPoints="1"/>
          </p:cNvSpPr>
          <p:nvPr/>
        </p:nvSpPr>
        <p:spPr bwMode="auto">
          <a:xfrm>
            <a:off x="7094537" y="22717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4" name="Freeform 280"/>
          <p:cNvSpPr>
            <a:spLocks noEditPoints="1"/>
          </p:cNvSpPr>
          <p:nvPr/>
        </p:nvSpPr>
        <p:spPr bwMode="auto">
          <a:xfrm>
            <a:off x="7094537" y="25765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8" name="Freeform 284"/>
          <p:cNvSpPr>
            <a:spLocks noEditPoints="1"/>
          </p:cNvSpPr>
          <p:nvPr/>
        </p:nvSpPr>
        <p:spPr bwMode="auto">
          <a:xfrm>
            <a:off x="7094537" y="3186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0" name="Freeform 286"/>
          <p:cNvSpPr>
            <a:spLocks noEditPoints="1"/>
          </p:cNvSpPr>
          <p:nvPr/>
        </p:nvSpPr>
        <p:spPr bwMode="auto">
          <a:xfrm>
            <a:off x="7094537" y="37957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2" name="Freeform 288"/>
          <p:cNvSpPr>
            <a:spLocks noEditPoints="1"/>
          </p:cNvSpPr>
          <p:nvPr/>
        </p:nvSpPr>
        <p:spPr bwMode="auto">
          <a:xfrm flipV="1">
            <a:off x="7094537" y="4105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6" name="Freeform 292"/>
          <p:cNvSpPr>
            <a:spLocks noEditPoints="1"/>
          </p:cNvSpPr>
          <p:nvPr/>
        </p:nvSpPr>
        <p:spPr bwMode="auto">
          <a:xfrm>
            <a:off x="7094537" y="34909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8" name="Freeform 294"/>
          <p:cNvSpPr>
            <a:spLocks noEditPoints="1"/>
          </p:cNvSpPr>
          <p:nvPr/>
        </p:nvSpPr>
        <p:spPr bwMode="auto">
          <a:xfrm flipV="1">
            <a:off x="7094537" y="1666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0" name="Freeform 296"/>
          <p:cNvSpPr>
            <a:spLocks noEditPoints="1"/>
          </p:cNvSpPr>
          <p:nvPr/>
        </p:nvSpPr>
        <p:spPr bwMode="auto">
          <a:xfrm>
            <a:off x="8161337" y="10525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2" name="Freeform 298"/>
          <p:cNvSpPr>
            <a:spLocks noEditPoints="1"/>
          </p:cNvSpPr>
          <p:nvPr/>
        </p:nvSpPr>
        <p:spPr bwMode="auto">
          <a:xfrm flipV="1">
            <a:off x="8161337" y="1362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4" name="Freeform 300"/>
          <p:cNvSpPr>
            <a:spLocks noEditPoints="1"/>
          </p:cNvSpPr>
          <p:nvPr/>
        </p:nvSpPr>
        <p:spPr bwMode="auto">
          <a:xfrm flipV="1">
            <a:off x="8161337" y="19669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8" name="Freeform 304"/>
          <p:cNvSpPr>
            <a:spLocks noEditPoints="1"/>
          </p:cNvSpPr>
          <p:nvPr/>
        </p:nvSpPr>
        <p:spPr bwMode="auto">
          <a:xfrm flipV="1">
            <a:off x="8161337" y="2581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" name="Rectangle 153"/>
          <p:cNvSpPr>
            <a:spLocks noChangeArrowheads="1"/>
          </p:cNvSpPr>
          <p:nvPr/>
        </p:nvSpPr>
        <p:spPr bwMode="auto">
          <a:xfrm>
            <a:off x="1219200" y="4722813"/>
            <a:ext cx="50174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Security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9" name="Freeform 185"/>
          <p:cNvSpPr>
            <a:spLocks noEditPoints="1"/>
          </p:cNvSpPr>
          <p:nvPr/>
        </p:nvSpPr>
        <p:spPr bwMode="auto">
          <a:xfrm>
            <a:off x="2889294" y="4683126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4" name="Freeform 210"/>
          <p:cNvSpPr>
            <a:spLocks noEditPoints="1"/>
          </p:cNvSpPr>
          <p:nvPr/>
        </p:nvSpPr>
        <p:spPr bwMode="auto">
          <a:xfrm>
            <a:off x="3956094" y="46831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8" name="Freeform 234"/>
          <p:cNvSpPr>
            <a:spLocks noEditPoints="1"/>
          </p:cNvSpPr>
          <p:nvPr/>
        </p:nvSpPr>
        <p:spPr bwMode="auto">
          <a:xfrm>
            <a:off x="5022894" y="46831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2" name="Freeform 258"/>
          <p:cNvSpPr>
            <a:spLocks noEditPoints="1"/>
          </p:cNvSpPr>
          <p:nvPr/>
        </p:nvSpPr>
        <p:spPr bwMode="auto">
          <a:xfrm>
            <a:off x="6097631" y="46831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6" name="Freeform 282"/>
          <p:cNvSpPr>
            <a:spLocks noEditPoints="1"/>
          </p:cNvSpPr>
          <p:nvPr/>
        </p:nvSpPr>
        <p:spPr bwMode="auto">
          <a:xfrm flipV="1">
            <a:off x="7088231" y="4687888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0" name="Freeform 306"/>
          <p:cNvSpPr>
            <a:spLocks noEditPoints="1"/>
          </p:cNvSpPr>
          <p:nvPr/>
        </p:nvSpPr>
        <p:spPr bwMode="auto">
          <a:xfrm>
            <a:off x="8155031" y="46831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" name="Freeform 308"/>
          <p:cNvSpPr>
            <a:spLocks noEditPoints="1"/>
          </p:cNvSpPr>
          <p:nvPr/>
        </p:nvSpPr>
        <p:spPr bwMode="auto">
          <a:xfrm>
            <a:off x="8161337" y="31861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" name="Freeform 310"/>
          <p:cNvSpPr>
            <a:spLocks noEditPoints="1"/>
          </p:cNvSpPr>
          <p:nvPr/>
        </p:nvSpPr>
        <p:spPr bwMode="auto">
          <a:xfrm flipV="1">
            <a:off x="8161337" y="38004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6" name="Freeform 312"/>
          <p:cNvSpPr>
            <a:spLocks noEditPoints="1"/>
          </p:cNvSpPr>
          <p:nvPr/>
        </p:nvSpPr>
        <p:spPr bwMode="auto">
          <a:xfrm flipV="1">
            <a:off x="8161337" y="4105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3" name="Rectangle 159"/>
          <p:cNvSpPr>
            <a:spLocks noChangeArrowheads="1"/>
          </p:cNvSpPr>
          <p:nvPr/>
        </p:nvSpPr>
        <p:spPr bwMode="auto">
          <a:xfrm>
            <a:off x="1295400" y="2890838"/>
            <a:ext cx="4153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Layout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7" name="Freeform 193"/>
          <p:cNvSpPr>
            <a:spLocks noEditPoints="1"/>
          </p:cNvSpPr>
          <p:nvPr/>
        </p:nvSpPr>
        <p:spPr bwMode="auto">
          <a:xfrm>
            <a:off x="2922276" y="289083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2" name="Freeform 218"/>
          <p:cNvSpPr>
            <a:spLocks noEditPoints="1"/>
          </p:cNvSpPr>
          <p:nvPr/>
        </p:nvSpPr>
        <p:spPr bwMode="auto">
          <a:xfrm>
            <a:off x="3989076" y="289083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6" name="Freeform 242"/>
          <p:cNvSpPr>
            <a:spLocks noEditPoints="1"/>
          </p:cNvSpPr>
          <p:nvPr/>
        </p:nvSpPr>
        <p:spPr bwMode="auto">
          <a:xfrm>
            <a:off x="5055876" y="289083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" name="Freeform 266"/>
          <p:cNvSpPr>
            <a:spLocks noEditPoints="1"/>
          </p:cNvSpPr>
          <p:nvPr/>
        </p:nvSpPr>
        <p:spPr bwMode="auto">
          <a:xfrm flipV="1">
            <a:off x="6130613" y="2895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0" name="Freeform 316"/>
          <p:cNvSpPr>
            <a:spLocks noEditPoints="1"/>
          </p:cNvSpPr>
          <p:nvPr/>
        </p:nvSpPr>
        <p:spPr bwMode="auto">
          <a:xfrm flipV="1">
            <a:off x="8161337" y="34956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2" name="Freeform 318"/>
          <p:cNvSpPr>
            <a:spLocks noEditPoints="1"/>
          </p:cNvSpPr>
          <p:nvPr/>
        </p:nvSpPr>
        <p:spPr bwMode="auto">
          <a:xfrm>
            <a:off x="8161337" y="1666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5" name="Freeform 361"/>
          <p:cNvSpPr>
            <a:spLocks noEditPoints="1"/>
          </p:cNvSpPr>
          <p:nvPr/>
        </p:nvSpPr>
        <p:spPr bwMode="auto">
          <a:xfrm>
            <a:off x="6103937" y="44053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7" name="Freeform 363"/>
          <p:cNvSpPr>
            <a:spLocks noEditPoints="1"/>
          </p:cNvSpPr>
          <p:nvPr/>
        </p:nvSpPr>
        <p:spPr bwMode="auto">
          <a:xfrm>
            <a:off x="7094537" y="44053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9" name="Freeform 365"/>
          <p:cNvSpPr>
            <a:spLocks noEditPoints="1"/>
          </p:cNvSpPr>
          <p:nvPr/>
        </p:nvSpPr>
        <p:spPr bwMode="auto">
          <a:xfrm flipV="1">
            <a:off x="8161337" y="44053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0" name="object 5"/>
          <p:cNvGraphicFramePr>
            <a:graphicFrameLocks noGrp="1"/>
          </p:cNvGraphicFramePr>
          <p:nvPr/>
        </p:nvGraphicFramePr>
        <p:xfrm>
          <a:off x="381000" y="5659930"/>
          <a:ext cx="2296307" cy="1198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9697"/>
                <a:gridCol w="1216610"/>
              </a:tblGrid>
              <a:tr h="295994">
                <a:tc>
                  <a:txBody>
                    <a:bodyPr/>
                    <a:lstStyle/>
                    <a:p>
                      <a:pPr marL="219075">
                        <a:lnSpc>
                          <a:spcPct val="150000"/>
                        </a:lnSpc>
                      </a:pPr>
                      <a:r>
                        <a:rPr sz="1100" b="1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Grades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50000"/>
                        </a:lnSpc>
                      </a:pPr>
                      <a:r>
                        <a:rPr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Score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9875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8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9367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8859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8859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689"/>
                        </a:lnSpc>
                      </a:pPr>
                      <a:r>
                        <a:rPr lang="en-US" sz="11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Upto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3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5" name="Group 253"/>
          <p:cNvGrpSpPr/>
          <p:nvPr/>
        </p:nvGrpSpPr>
        <p:grpSpPr>
          <a:xfrm>
            <a:off x="342901" y="452438"/>
            <a:ext cx="8467725" cy="5114925"/>
            <a:chOff x="342901" y="493713"/>
            <a:chExt cx="8467725" cy="5114925"/>
          </a:xfrm>
        </p:grpSpPr>
        <p:grpSp>
          <p:nvGrpSpPr>
            <p:cNvPr id="6" name="Group 249"/>
            <p:cNvGrpSpPr/>
            <p:nvPr/>
          </p:nvGrpSpPr>
          <p:grpSpPr>
            <a:xfrm>
              <a:off x="342901" y="1031875"/>
              <a:ext cx="8462963" cy="4576763"/>
              <a:chOff x="342901" y="1031875"/>
              <a:chExt cx="8462963" cy="4576763"/>
            </a:xfrm>
          </p:grpSpPr>
          <p:sp>
            <p:nvSpPr>
              <p:cNvPr id="257" name="Rectangle 88"/>
              <p:cNvSpPr>
                <a:spLocks noChangeArrowheads="1"/>
              </p:cNvSpPr>
              <p:nvPr/>
            </p:nvSpPr>
            <p:spPr bwMode="auto">
              <a:xfrm>
                <a:off x="2486026" y="1036638"/>
                <a:ext cx="9525" cy="3905250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Rectangle 89"/>
              <p:cNvSpPr>
                <a:spLocks noChangeArrowheads="1"/>
              </p:cNvSpPr>
              <p:nvPr/>
            </p:nvSpPr>
            <p:spPr bwMode="auto">
              <a:xfrm>
                <a:off x="2486026" y="4941888"/>
                <a:ext cx="9525" cy="666750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Rectangle 98"/>
              <p:cNvSpPr>
                <a:spLocks noChangeArrowheads="1"/>
              </p:cNvSpPr>
              <p:nvPr/>
            </p:nvSpPr>
            <p:spPr bwMode="auto">
              <a:xfrm>
                <a:off x="2490789" y="10318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Rectangle 99"/>
              <p:cNvSpPr>
                <a:spLocks noChangeArrowheads="1"/>
              </p:cNvSpPr>
              <p:nvPr/>
            </p:nvSpPr>
            <p:spPr bwMode="auto">
              <a:xfrm>
                <a:off x="347664" y="13271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Rectangle 100"/>
              <p:cNvSpPr>
                <a:spLocks noChangeArrowheads="1"/>
              </p:cNvSpPr>
              <p:nvPr/>
            </p:nvSpPr>
            <p:spPr bwMode="auto">
              <a:xfrm>
                <a:off x="2490789" y="13271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Rectangle 101"/>
              <p:cNvSpPr>
                <a:spLocks noChangeArrowheads="1"/>
              </p:cNvSpPr>
              <p:nvPr/>
            </p:nvSpPr>
            <p:spPr bwMode="auto">
              <a:xfrm>
                <a:off x="347664" y="16319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Rectangle 102"/>
              <p:cNvSpPr>
                <a:spLocks noChangeArrowheads="1"/>
              </p:cNvSpPr>
              <p:nvPr/>
            </p:nvSpPr>
            <p:spPr bwMode="auto">
              <a:xfrm>
                <a:off x="2490789" y="16319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Rectangle 103"/>
              <p:cNvSpPr>
                <a:spLocks noChangeArrowheads="1"/>
              </p:cNvSpPr>
              <p:nvPr/>
            </p:nvSpPr>
            <p:spPr bwMode="auto">
              <a:xfrm>
                <a:off x="347664" y="19272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Rectangle 104"/>
              <p:cNvSpPr>
                <a:spLocks noChangeArrowheads="1"/>
              </p:cNvSpPr>
              <p:nvPr/>
            </p:nvSpPr>
            <p:spPr bwMode="auto">
              <a:xfrm>
                <a:off x="2490789" y="19272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Rectangle 105"/>
              <p:cNvSpPr>
                <a:spLocks noChangeArrowheads="1"/>
              </p:cNvSpPr>
              <p:nvPr/>
            </p:nvSpPr>
            <p:spPr bwMode="auto">
              <a:xfrm>
                <a:off x="347664" y="22225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Rectangle 106"/>
              <p:cNvSpPr>
                <a:spLocks noChangeArrowheads="1"/>
              </p:cNvSpPr>
              <p:nvPr/>
            </p:nvSpPr>
            <p:spPr bwMode="auto">
              <a:xfrm>
                <a:off x="2490789" y="2222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Rectangle 107"/>
              <p:cNvSpPr>
                <a:spLocks noChangeArrowheads="1"/>
              </p:cNvSpPr>
              <p:nvPr/>
            </p:nvSpPr>
            <p:spPr bwMode="auto">
              <a:xfrm>
                <a:off x="347664" y="255587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Rectangle 108"/>
              <p:cNvSpPr>
                <a:spLocks noChangeArrowheads="1"/>
              </p:cNvSpPr>
              <p:nvPr/>
            </p:nvSpPr>
            <p:spPr bwMode="auto">
              <a:xfrm>
                <a:off x="2490789" y="25558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Rectangle 109"/>
              <p:cNvSpPr>
                <a:spLocks noChangeArrowheads="1"/>
              </p:cNvSpPr>
              <p:nvPr/>
            </p:nvSpPr>
            <p:spPr bwMode="auto">
              <a:xfrm>
                <a:off x="347664" y="28511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Rectangle 110"/>
              <p:cNvSpPr>
                <a:spLocks noChangeArrowheads="1"/>
              </p:cNvSpPr>
              <p:nvPr/>
            </p:nvSpPr>
            <p:spPr bwMode="auto">
              <a:xfrm>
                <a:off x="2490789" y="28511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Rectangle 111"/>
              <p:cNvSpPr>
                <a:spLocks noChangeArrowheads="1"/>
              </p:cNvSpPr>
              <p:nvPr/>
            </p:nvSpPr>
            <p:spPr bwMode="auto">
              <a:xfrm>
                <a:off x="347664" y="31559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Rectangle 112"/>
              <p:cNvSpPr>
                <a:spLocks noChangeArrowheads="1"/>
              </p:cNvSpPr>
              <p:nvPr/>
            </p:nvSpPr>
            <p:spPr bwMode="auto">
              <a:xfrm>
                <a:off x="2490789" y="31559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Rectangle 113"/>
              <p:cNvSpPr>
                <a:spLocks noChangeArrowheads="1"/>
              </p:cNvSpPr>
              <p:nvPr/>
            </p:nvSpPr>
            <p:spPr bwMode="auto">
              <a:xfrm>
                <a:off x="347664" y="34512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Rectangle 114"/>
              <p:cNvSpPr>
                <a:spLocks noChangeArrowheads="1"/>
              </p:cNvSpPr>
              <p:nvPr/>
            </p:nvSpPr>
            <p:spPr bwMode="auto">
              <a:xfrm>
                <a:off x="2490789" y="34512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Rectangle 115"/>
              <p:cNvSpPr>
                <a:spLocks noChangeArrowheads="1"/>
              </p:cNvSpPr>
              <p:nvPr/>
            </p:nvSpPr>
            <p:spPr bwMode="auto">
              <a:xfrm>
                <a:off x="347664" y="37465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Rectangle 116"/>
              <p:cNvSpPr>
                <a:spLocks noChangeArrowheads="1"/>
              </p:cNvSpPr>
              <p:nvPr/>
            </p:nvSpPr>
            <p:spPr bwMode="auto">
              <a:xfrm>
                <a:off x="2490789" y="3746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Rectangle 117"/>
              <p:cNvSpPr>
                <a:spLocks noChangeArrowheads="1"/>
              </p:cNvSpPr>
              <p:nvPr/>
            </p:nvSpPr>
            <p:spPr bwMode="auto">
              <a:xfrm>
                <a:off x="347664" y="40513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Rectangle 118"/>
              <p:cNvSpPr>
                <a:spLocks noChangeArrowheads="1"/>
              </p:cNvSpPr>
              <p:nvPr/>
            </p:nvSpPr>
            <p:spPr bwMode="auto">
              <a:xfrm>
                <a:off x="2490789" y="40513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Rectangle 119"/>
              <p:cNvSpPr>
                <a:spLocks noChangeArrowheads="1"/>
              </p:cNvSpPr>
              <p:nvPr/>
            </p:nvSpPr>
            <p:spPr bwMode="auto">
              <a:xfrm>
                <a:off x="347664" y="434657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Rectangle 120"/>
              <p:cNvSpPr>
                <a:spLocks noChangeArrowheads="1"/>
              </p:cNvSpPr>
              <p:nvPr/>
            </p:nvSpPr>
            <p:spPr bwMode="auto">
              <a:xfrm>
                <a:off x="2490789" y="43465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Rectangle 121"/>
              <p:cNvSpPr>
                <a:spLocks noChangeArrowheads="1"/>
              </p:cNvSpPr>
              <p:nvPr/>
            </p:nvSpPr>
            <p:spPr bwMode="auto">
              <a:xfrm>
                <a:off x="347664" y="46418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Rectangle 122"/>
              <p:cNvSpPr>
                <a:spLocks noChangeArrowheads="1"/>
              </p:cNvSpPr>
              <p:nvPr/>
            </p:nvSpPr>
            <p:spPr bwMode="auto">
              <a:xfrm>
                <a:off x="2490789" y="46418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Rectangle 123"/>
              <p:cNvSpPr>
                <a:spLocks noChangeArrowheads="1"/>
              </p:cNvSpPr>
              <p:nvPr/>
            </p:nvSpPr>
            <p:spPr bwMode="auto">
              <a:xfrm>
                <a:off x="347664" y="49371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Rectangle 124"/>
              <p:cNvSpPr>
                <a:spLocks noChangeArrowheads="1"/>
              </p:cNvSpPr>
              <p:nvPr/>
            </p:nvSpPr>
            <p:spPr bwMode="auto">
              <a:xfrm>
                <a:off x="2490789" y="49371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Rectangle 126"/>
              <p:cNvSpPr>
                <a:spLocks noChangeArrowheads="1"/>
              </p:cNvSpPr>
              <p:nvPr/>
            </p:nvSpPr>
            <p:spPr bwMode="auto">
              <a:xfrm>
                <a:off x="2490789" y="5270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Rectangle 128"/>
              <p:cNvSpPr>
                <a:spLocks noChangeArrowheads="1"/>
              </p:cNvSpPr>
              <p:nvPr/>
            </p:nvSpPr>
            <p:spPr bwMode="auto">
              <a:xfrm>
                <a:off x="342901" y="1036638"/>
                <a:ext cx="9525" cy="3905250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Rectangle 131"/>
              <p:cNvSpPr>
                <a:spLocks noChangeArrowheads="1"/>
              </p:cNvSpPr>
              <p:nvPr/>
            </p:nvSpPr>
            <p:spPr bwMode="auto">
              <a:xfrm>
                <a:off x="347664" y="5594350"/>
                <a:ext cx="8458200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Rectangle 123"/>
              <p:cNvSpPr>
                <a:spLocks noChangeArrowheads="1"/>
              </p:cNvSpPr>
              <p:nvPr/>
            </p:nvSpPr>
            <p:spPr bwMode="auto">
              <a:xfrm>
                <a:off x="371475" y="52578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6" name="Rectangle 130"/>
            <p:cNvSpPr>
              <a:spLocks noChangeArrowheads="1"/>
            </p:cNvSpPr>
            <p:nvPr/>
          </p:nvSpPr>
          <p:spPr bwMode="auto">
            <a:xfrm>
              <a:off x="8801101" y="493713"/>
              <a:ext cx="9525" cy="5114925"/>
            </a:xfrm>
            <a:prstGeom prst="rect">
              <a:avLst/>
            </a:pr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7" name="Freeform 357"/>
          <p:cNvSpPr>
            <a:spLocks noEditPoints="1"/>
          </p:cNvSpPr>
          <p:nvPr/>
        </p:nvSpPr>
        <p:spPr bwMode="auto">
          <a:xfrm>
            <a:off x="2895600" y="2244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Freeform 357"/>
          <p:cNvSpPr>
            <a:spLocks noEditPoints="1"/>
          </p:cNvSpPr>
          <p:nvPr/>
        </p:nvSpPr>
        <p:spPr bwMode="auto">
          <a:xfrm>
            <a:off x="2895600" y="25495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" name="Freeform 357"/>
          <p:cNvSpPr>
            <a:spLocks noEditPoints="1"/>
          </p:cNvSpPr>
          <p:nvPr/>
        </p:nvSpPr>
        <p:spPr bwMode="auto">
          <a:xfrm>
            <a:off x="2895600" y="34639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" name="Freeform 357"/>
          <p:cNvSpPr>
            <a:spLocks noEditPoints="1"/>
          </p:cNvSpPr>
          <p:nvPr/>
        </p:nvSpPr>
        <p:spPr bwMode="auto">
          <a:xfrm>
            <a:off x="2895600" y="3768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Freeform 357"/>
          <p:cNvSpPr>
            <a:spLocks noEditPoints="1"/>
          </p:cNvSpPr>
          <p:nvPr/>
        </p:nvSpPr>
        <p:spPr bwMode="auto">
          <a:xfrm>
            <a:off x="3962400" y="3768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Freeform 357"/>
          <p:cNvSpPr>
            <a:spLocks noEditPoints="1"/>
          </p:cNvSpPr>
          <p:nvPr/>
        </p:nvSpPr>
        <p:spPr bwMode="auto">
          <a:xfrm>
            <a:off x="3962400" y="25495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357"/>
          <p:cNvSpPr>
            <a:spLocks noEditPoints="1"/>
          </p:cNvSpPr>
          <p:nvPr/>
        </p:nvSpPr>
        <p:spPr bwMode="auto">
          <a:xfrm>
            <a:off x="3962400" y="2244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Freeform 357"/>
          <p:cNvSpPr>
            <a:spLocks noEditPoints="1"/>
          </p:cNvSpPr>
          <p:nvPr/>
        </p:nvSpPr>
        <p:spPr bwMode="auto">
          <a:xfrm>
            <a:off x="3962400" y="13303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Freeform 357"/>
          <p:cNvSpPr>
            <a:spLocks noEditPoints="1"/>
          </p:cNvSpPr>
          <p:nvPr/>
        </p:nvSpPr>
        <p:spPr bwMode="auto">
          <a:xfrm>
            <a:off x="5029200" y="2244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Freeform 357"/>
          <p:cNvSpPr>
            <a:spLocks noEditPoints="1"/>
          </p:cNvSpPr>
          <p:nvPr/>
        </p:nvSpPr>
        <p:spPr bwMode="auto">
          <a:xfrm>
            <a:off x="5029200" y="25495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Freeform 357"/>
          <p:cNvSpPr>
            <a:spLocks noEditPoints="1"/>
          </p:cNvSpPr>
          <p:nvPr/>
        </p:nvSpPr>
        <p:spPr bwMode="auto">
          <a:xfrm>
            <a:off x="6096000" y="13303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Freeform 357"/>
          <p:cNvSpPr>
            <a:spLocks noEditPoints="1"/>
          </p:cNvSpPr>
          <p:nvPr/>
        </p:nvSpPr>
        <p:spPr bwMode="auto">
          <a:xfrm>
            <a:off x="8153400" y="22447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Rectangle 160"/>
          <p:cNvSpPr>
            <a:spLocks noChangeArrowheads="1"/>
          </p:cNvSpPr>
          <p:nvPr/>
        </p:nvSpPr>
        <p:spPr bwMode="auto">
          <a:xfrm>
            <a:off x="2943804" y="4911725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3" name="Rectangle 160"/>
          <p:cNvSpPr>
            <a:spLocks noChangeArrowheads="1"/>
          </p:cNvSpPr>
          <p:nvPr/>
        </p:nvSpPr>
        <p:spPr bwMode="auto">
          <a:xfrm>
            <a:off x="3962400" y="4911725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4" name="Rectangle 160"/>
          <p:cNvSpPr>
            <a:spLocks noChangeArrowheads="1"/>
          </p:cNvSpPr>
          <p:nvPr/>
        </p:nvSpPr>
        <p:spPr bwMode="auto">
          <a:xfrm>
            <a:off x="5064580" y="4911725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9</a:t>
            </a:r>
          </a:p>
        </p:txBody>
      </p:sp>
      <p:sp>
        <p:nvSpPr>
          <p:cNvPr id="295" name="Rectangle 160"/>
          <p:cNvSpPr>
            <a:spLocks noChangeArrowheads="1"/>
          </p:cNvSpPr>
          <p:nvPr/>
        </p:nvSpPr>
        <p:spPr bwMode="auto">
          <a:xfrm>
            <a:off x="6090562" y="4911725"/>
            <a:ext cx="234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11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" name="Rectangle 160"/>
          <p:cNvSpPr>
            <a:spLocks noChangeArrowheads="1"/>
          </p:cNvSpPr>
          <p:nvPr/>
        </p:nvSpPr>
        <p:spPr bwMode="auto">
          <a:xfrm>
            <a:off x="7086600" y="4911725"/>
            <a:ext cx="234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12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" name="Rectangle 160"/>
          <p:cNvSpPr>
            <a:spLocks noChangeArrowheads="1"/>
          </p:cNvSpPr>
          <p:nvPr/>
        </p:nvSpPr>
        <p:spPr bwMode="auto">
          <a:xfrm>
            <a:off x="8153400" y="4911725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8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8" name="Rectangle 160"/>
          <p:cNvSpPr>
            <a:spLocks noChangeArrowheads="1"/>
          </p:cNvSpPr>
          <p:nvPr/>
        </p:nvSpPr>
        <p:spPr bwMode="auto">
          <a:xfrm>
            <a:off x="2979184" y="5244326"/>
            <a:ext cx="1234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9" name="Rectangle 160"/>
          <p:cNvSpPr>
            <a:spLocks noChangeArrowheads="1"/>
          </p:cNvSpPr>
          <p:nvPr/>
        </p:nvSpPr>
        <p:spPr bwMode="auto">
          <a:xfrm>
            <a:off x="3997780" y="5244326"/>
            <a:ext cx="1234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0" name="Rectangle 160"/>
          <p:cNvSpPr>
            <a:spLocks noChangeArrowheads="1"/>
          </p:cNvSpPr>
          <p:nvPr/>
        </p:nvSpPr>
        <p:spPr bwMode="auto">
          <a:xfrm>
            <a:off x="5099960" y="5244326"/>
            <a:ext cx="1330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A</a:t>
            </a:r>
          </a:p>
        </p:txBody>
      </p:sp>
      <p:sp>
        <p:nvSpPr>
          <p:cNvPr id="301" name="Rectangle 160"/>
          <p:cNvSpPr>
            <a:spLocks noChangeArrowheads="1"/>
          </p:cNvSpPr>
          <p:nvPr/>
        </p:nvSpPr>
        <p:spPr bwMode="auto">
          <a:xfrm>
            <a:off x="6125942" y="5244326"/>
            <a:ext cx="1330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2" name="Rectangle 160"/>
          <p:cNvSpPr>
            <a:spLocks noChangeArrowheads="1"/>
          </p:cNvSpPr>
          <p:nvPr/>
        </p:nvSpPr>
        <p:spPr bwMode="auto">
          <a:xfrm>
            <a:off x="7121980" y="5244326"/>
            <a:ext cx="1330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3" name="Rectangle 160"/>
          <p:cNvSpPr>
            <a:spLocks noChangeArrowheads="1"/>
          </p:cNvSpPr>
          <p:nvPr/>
        </p:nvSpPr>
        <p:spPr bwMode="auto">
          <a:xfrm>
            <a:off x="8188780" y="5244326"/>
            <a:ext cx="1250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B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6705600" y="2854325"/>
            <a:ext cx="2095501" cy="304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4" name="Freeform 290"/>
          <p:cNvSpPr>
            <a:spLocks noEditPoints="1"/>
          </p:cNvSpPr>
          <p:nvPr/>
        </p:nvSpPr>
        <p:spPr bwMode="auto">
          <a:xfrm>
            <a:off x="7121213" y="2895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Freeform 357"/>
          <p:cNvSpPr>
            <a:spLocks noEditPoints="1"/>
          </p:cNvSpPr>
          <p:nvPr/>
        </p:nvSpPr>
        <p:spPr bwMode="auto">
          <a:xfrm>
            <a:off x="8153400" y="285432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8" dur="500"/>
                                        <p:tgtEl>
                                          <p:spTgt spid="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1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9" dur="500"/>
                                        <p:tgtEl>
                                          <p:spTgt spid="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9" dur="500"/>
                                        <p:tgtEl>
                                          <p:spTgt spid="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7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5" dur="500"/>
                                        <p:tgtEl>
                                          <p:spTgt spid="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4" dur="500"/>
                                        <p:tgtEl>
                                          <p:spTgt spid="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7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2" dur="500"/>
                                        <p:tgtEl>
                                          <p:spTgt spid="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5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8" dur="500"/>
                                        <p:tgtEl>
                                          <p:spTgt spid="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1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6" dur="500"/>
                                        <p:tgtEl>
                                          <p:spTgt spid="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1" dur="500"/>
                                        <p:tgtEl>
                                          <p:spTgt spid="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4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9" dur="50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4" dur="500"/>
                                        <p:tgtEl>
                                          <p:spTgt spid="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7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0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3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8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3" dur="5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8" dur="50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3" dur="500"/>
                                        <p:tgtEl>
                                          <p:spTgt spid="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8" dur="50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3" dur="5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8" dur="50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1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6"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1" dur="500"/>
                                        <p:tgtEl>
                                          <p:spTgt spid="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6" dur="500"/>
                                        <p:tgtEl>
                                          <p:spTgt spid="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1" dur="5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6" dur="500"/>
                                        <p:tgtEl>
                                          <p:spTgt spid="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1"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9" dur="500"/>
                                        <p:tgtEl>
                                          <p:spTgt spid="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7" dur="500"/>
                                        <p:tgtEl>
                                          <p:spTgt spid="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2" dur="500"/>
                                        <p:tgtEl>
                                          <p:spTgt spid="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5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0" dur="500"/>
                                        <p:tgtEl>
                                          <p:spTgt spid="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5" dur="500"/>
                                        <p:tgtEl>
                                          <p:spTgt spid="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8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3" dur="500"/>
                                        <p:tgtEl>
                                          <p:spTgt spid="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6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1" dur="500"/>
                                        <p:tgtEl>
                                          <p:spTgt spid="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4" dur="500"/>
                                        <p:tgtEl>
                                          <p:spTgt spid="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9" dur="5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4" dur="5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9" dur="5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2" dur="5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5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8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1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2" fill="hold">
                      <p:stCondLst>
                        <p:cond delay="indefinite"/>
                      </p:stCondLst>
                      <p:childTnLst>
                        <p:par>
                          <p:cTn id="573" fill="hold">
                            <p:stCondLst>
                              <p:cond delay="0"/>
                            </p:stCondLst>
                            <p:childTnLst>
                              <p:par>
                                <p:cTn id="5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2" fill="hold">
                      <p:stCondLst>
                        <p:cond delay="indefinite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>
                      <p:stCondLst>
                        <p:cond delay="indefinite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2" fill="hold">
                      <p:stCondLst>
                        <p:cond delay="indefinite"/>
                      </p:stCondLst>
                      <p:childTnLst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2" fill="hold">
                      <p:stCondLst>
                        <p:cond delay="indefinite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7" fill="hold">
                      <p:stCondLst>
                        <p:cond delay="indefinite"/>
                      </p:stCondLst>
                      <p:childTnLst>
                        <p:par>
                          <p:cTn id="628" fill="hold">
                            <p:stCondLst>
                              <p:cond delay="0"/>
                            </p:stCondLst>
                            <p:childTnLst>
                              <p:par>
                                <p:cTn id="6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2" fill="hold">
                      <p:stCondLst>
                        <p:cond delay="indefinite"/>
                      </p:stCondLst>
                      <p:childTnLst>
                        <p:par>
                          <p:cTn id="633" fill="hold">
                            <p:stCondLst>
                              <p:cond delay="0"/>
                            </p:stCondLst>
                            <p:childTnLst>
                              <p:par>
                                <p:cTn id="6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4" fill="hold">
                      <p:stCondLst>
                        <p:cond delay="indefinite"/>
                      </p:stCondLst>
                      <p:childTnLst>
                        <p:par>
                          <p:cTn id="655" fill="hold">
                            <p:stCondLst>
                              <p:cond delay="0"/>
                            </p:stCondLst>
                            <p:childTnLst>
                              <p:par>
                                <p:cTn id="6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8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9" fill="hold">
                      <p:stCondLst>
                        <p:cond delay="indefinite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4" fill="hold">
                      <p:stCondLst>
                        <p:cond delay="indefinite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9" fill="hold">
                      <p:stCondLst>
                        <p:cond delay="indefinite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4" fill="hold">
                      <p:stCondLst>
                        <p:cond delay="indefinite"/>
                      </p:stCondLst>
                      <p:childTnLst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4" fill="hold">
                      <p:stCondLst>
                        <p:cond delay="indefinite"/>
                      </p:stCondLst>
                      <p:childTnLst>
                        <p:par>
                          <p:cTn id="685" fill="hold">
                            <p:stCondLst>
                              <p:cond delay="0"/>
                            </p:stCondLst>
                            <p:childTnLst>
                              <p:par>
                                <p:cTn id="6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4" fill="hold">
                      <p:stCondLst>
                        <p:cond delay="indefinite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9" fill="hold">
                      <p:stCondLst>
                        <p:cond delay="indefinite"/>
                      </p:stCondLst>
                      <p:childTnLst>
                        <p:par>
                          <p:cTn id="700" fill="hold">
                            <p:stCondLst>
                              <p:cond delay="0"/>
                            </p:stCondLst>
                            <p:childTnLst>
                              <p:par>
                                <p:cTn id="7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4" fill="hold">
                      <p:stCondLst>
                        <p:cond delay="indefinite"/>
                      </p:stCondLst>
                      <p:childTnLst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" grpId="0" animBg="1"/>
      <p:bldP spid="1050" grpId="0" animBg="1"/>
      <p:bldP spid="254" grpId="0" animBg="1"/>
      <p:bldP spid="253" grpId="0" animBg="1"/>
      <p:bldP spid="252" grpId="0" animBg="1"/>
      <p:bldP spid="251" grpId="0" animBg="1"/>
      <p:bldP spid="1031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39" grpId="0" animBg="1"/>
      <p:bldP spid="1040" grpId="0" animBg="1"/>
      <p:bldP spid="1041" grpId="0" animBg="1"/>
      <p:bldP spid="1042" grpId="0" animBg="1"/>
      <p:bldP spid="1043" grpId="0" animBg="1"/>
      <p:bldP spid="1045" grpId="0" animBg="1"/>
      <p:bldP spid="1046" grpId="0" animBg="1"/>
      <p:bldP spid="1047" grpId="0" animBg="1"/>
      <p:bldP spid="1048" grpId="0" animBg="1"/>
      <p:bldP spid="1051" grpId="0" animBg="1"/>
      <p:bldP spid="1053" grpId="0" animBg="1"/>
      <p:bldP spid="1055" grpId="0" animBg="1"/>
      <p:bldP spid="1057" grpId="0" animBg="1"/>
      <p:bldP spid="1058" grpId="0" animBg="1"/>
      <p:bldP spid="1060" grpId="0" animBg="1"/>
      <p:bldP spid="1062" grpId="0" animBg="1"/>
      <p:bldP spid="1065" grpId="0" animBg="1"/>
      <p:bldP spid="1066" grpId="0" animBg="1"/>
      <p:bldP spid="1067" grpId="0" animBg="1"/>
      <p:bldP spid="1068" grpId="0" animBg="1"/>
      <p:bldP spid="1069" grpId="0" animBg="1"/>
      <p:bldP spid="1070" grpId="0" animBg="1"/>
      <p:bldP spid="1071" grpId="0" animBg="1"/>
      <p:bldP spid="1072" grpId="0" animBg="1"/>
      <p:bldP spid="1073" grpId="0" animBg="1"/>
      <p:bldP spid="1074" grpId="0" animBg="1"/>
      <p:bldP spid="1075" grpId="0" animBg="1"/>
      <p:bldP spid="1080" grpId="0" animBg="1"/>
      <p:bldP spid="1081" grpId="0" animBg="1"/>
      <p:bldP spid="1082" grpId="0" animBg="1"/>
      <p:bldP spid="1084" grpId="0" animBg="1"/>
      <p:bldP spid="1085" grpId="0" animBg="1"/>
      <p:bldP spid="1089" grpId="0" animBg="1"/>
      <p:bldP spid="1090" grpId="0" animBg="1"/>
      <p:bldP spid="1091" grpId="0" animBg="1"/>
      <p:bldP spid="1092" grpId="0" animBg="1"/>
      <p:bldP spid="1093" grpId="0" animBg="1"/>
      <p:bldP spid="1095" grpId="0" animBg="1"/>
      <p:bldP spid="1096" grpId="0" animBg="1"/>
      <p:bldP spid="1097" grpId="0" animBg="1"/>
      <p:bldP spid="1100" grpId="0" animBg="1"/>
      <p:bldP spid="1101" grpId="0" animBg="1"/>
      <p:bldP spid="1102" grpId="0" animBg="1"/>
      <p:bldP spid="1103" grpId="0" animBg="1"/>
      <p:bldP spid="1106" grpId="0" animBg="1"/>
      <p:bldP spid="1107" grpId="0" animBg="1"/>
      <p:bldP spid="1108" grpId="0" animBg="1"/>
      <p:bldP spid="1110" grpId="0" animBg="1"/>
      <p:bldP spid="1156" grpId="0"/>
      <p:bldP spid="1160" grpId="0"/>
      <p:bldP spid="1162" grpId="0"/>
      <p:bldP spid="1163" grpId="0"/>
      <p:bldP spid="1165" grpId="0"/>
      <p:bldP spid="1166" grpId="0"/>
      <p:bldP spid="1167" grpId="0"/>
      <p:bldP spid="1169" grpId="0"/>
      <p:bldP spid="1171" grpId="0"/>
      <p:bldP spid="1172" grpId="0"/>
      <p:bldP spid="1173" grpId="0"/>
      <p:bldP spid="1174" grpId="0"/>
      <p:bldP spid="1175" grpId="0"/>
      <p:bldP spid="1176" grpId="0"/>
      <p:bldP spid="1178" grpId="0"/>
      <p:bldP spid="1179" grpId="0"/>
      <p:bldP spid="1180" grpId="0"/>
      <p:bldP spid="1181" grpId="0"/>
      <p:bldP spid="1182" grpId="0"/>
      <p:bldP spid="1184" grpId="0"/>
      <p:bldP spid="1191" grpId="0"/>
      <p:bldP spid="1201" grpId="0" animBg="1"/>
      <p:bldP spid="1203" grpId="0" animBg="1"/>
      <p:bldP spid="1211" grpId="0" animBg="1"/>
      <p:bldP spid="1215" grpId="0" animBg="1"/>
      <p:bldP spid="1221" grpId="0" animBg="1"/>
      <p:bldP spid="1379" grpId="0" animBg="1"/>
      <p:bldP spid="1223" grpId="0" animBg="1"/>
      <p:bldP spid="1227" grpId="0" animBg="1"/>
      <p:bldP spid="1236" grpId="0" animBg="1"/>
      <p:bldP spid="1240" grpId="0" animBg="1"/>
      <p:bldP spid="1244" grpId="0" animBg="1"/>
      <p:bldP spid="1246" grpId="0" animBg="1"/>
      <p:bldP spid="1248" grpId="0" animBg="1"/>
      <p:bldP spid="1250" grpId="0" animBg="1"/>
      <p:bldP spid="1252" grpId="0" animBg="1"/>
      <p:bldP spid="1260" grpId="0" animBg="1"/>
      <p:bldP spid="1262" grpId="0" animBg="1"/>
      <p:bldP spid="1264" grpId="0" animBg="1"/>
      <p:bldP spid="1268" grpId="0" animBg="1"/>
      <p:bldP spid="1270" grpId="0" animBg="1"/>
      <p:bldP spid="1381" grpId="0" animBg="1"/>
      <p:bldP spid="1383" grpId="0" animBg="1"/>
      <p:bldP spid="1272" grpId="0" animBg="1"/>
      <p:bldP spid="1276" grpId="0" animBg="1"/>
      <p:bldP spid="1278" grpId="0" animBg="1"/>
      <p:bldP spid="1280" grpId="0" animBg="1"/>
      <p:bldP spid="1284" grpId="0" animBg="1"/>
      <p:bldP spid="1286" grpId="0" animBg="1"/>
      <p:bldP spid="1288" grpId="0" animBg="1"/>
      <p:bldP spid="1292" grpId="0" animBg="1"/>
      <p:bldP spid="1294" grpId="0" animBg="1"/>
      <p:bldP spid="1296" grpId="0" animBg="1"/>
      <p:bldP spid="1298" grpId="0" animBg="1"/>
      <p:bldP spid="1300" grpId="0" animBg="1"/>
      <p:bldP spid="1302" grpId="0" animBg="1"/>
      <p:bldP spid="1304" grpId="0" animBg="1"/>
      <p:bldP spid="1308" grpId="0" animBg="1"/>
      <p:bldP spid="1310" grpId="0" animBg="1"/>
      <p:bldP spid="1312" grpId="0" animBg="1"/>
      <p:bldP spid="1316" grpId="0" animBg="1"/>
      <p:bldP spid="1318" grpId="0" animBg="1"/>
      <p:bldP spid="1320" grpId="0" animBg="1"/>
      <p:bldP spid="1322" grpId="0" animBg="1"/>
      <p:bldP spid="1324" grpId="0" animBg="1"/>
      <p:bldP spid="1328" grpId="0" animBg="1"/>
      <p:bldP spid="1332" grpId="0" animBg="1"/>
      <p:bldP spid="1334" grpId="0" animBg="1"/>
      <p:bldP spid="1336" grpId="0" animBg="1"/>
      <p:bldP spid="1340" grpId="0" animBg="1"/>
      <p:bldP spid="1342" grpId="0" animBg="1"/>
      <p:bldP spid="1385" grpId="0" animBg="1"/>
      <p:bldP spid="1387" grpId="0" animBg="1"/>
      <p:bldP spid="1389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91" grpId="0"/>
      <p:bldP spid="293" grpId="0"/>
      <p:bldP spid="294" grpId="0"/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  <p:bldP spid="1079" grpId="0" animBg="1"/>
      <p:bldP spid="25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80"/>
          <p:cNvSpPr>
            <a:spLocks noChangeArrowheads="1"/>
          </p:cNvSpPr>
          <p:nvPr/>
        </p:nvSpPr>
        <p:spPr bwMode="auto">
          <a:xfrm>
            <a:off x="2438400" y="533400"/>
            <a:ext cx="11430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Rectangle 80"/>
          <p:cNvSpPr>
            <a:spLocks noChangeArrowheads="1"/>
          </p:cNvSpPr>
          <p:nvPr/>
        </p:nvSpPr>
        <p:spPr bwMode="auto">
          <a:xfrm>
            <a:off x="6705600" y="457200"/>
            <a:ext cx="11430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Rectangle 80"/>
          <p:cNvSpPr>
            <a:spLocks noChangeArrowheads="1"/>
          </p:cNvSpPr>
          <p:nvPr/>
        </p:nvSpPr>
        <p:spPr bwMode="auto">
          <a:xfrm>
            <a:off x="4572000" y="457200"/>
            <a:ext cx="1143000" cy="518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Rectangle 66"/>
          <p:cNvSpPr>
            <a:spLocks noChangeArrowheads="1"/>
          </p:cNvSpPr>
          <p:nvPr/>
        </p:nvSpPr>
        <p:spPr bwMode="auto">
          <a:xfrm>
            <a:off x="2514600" y="37338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233363" y="-68263"/>
            <a:ext cx="8677275" cy="70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486026" y="41275"/>
            <a:ext cx="6315075" cy="457200"/>
          </a:xfrm>
          <a:prstGeom prst="rect">
            <a:avLst/>
          </a:prstGeom>
          <a:solidFill>
            <a:srgbClr val="538ED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27"/>
          <p:cNvGrpSpPr/>
          <p:nvPr/>
        </p:nvGrpSpPr>
        <p:grpSpPr>
          <a:xfrm>
            <a:off x="342901" y="41275"/>
            <a:ext cx="2143125" cy="990600"/>
            <a:chOff x="342901" y="41275"/>
            <a:chExt cx="2143125" cy="990600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342901" y="41275"/>
              <a:ext cx="971550" cy="4572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314451" y="41275"/>
              <a:ext cx="1171575" cy="4572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342901" y="498475"/>
              <a:ext cx="2143125" cy="533400"/>
            </a:xfrm>
            <a:prstGeom prst="rect">
              <a:avLst/>
            </a:prstGeom>
            <a:solidFill>
              <a:srgbClr val="538ED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3543301" y="498475"/>
            <a:ext cx="1047750" cy="5334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648326" y="498475"/>
            <a:ext cx="1047750" cy="533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7753351" y="498475"/>
            <a:ext cx="1047750" cy="5334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42901" y="10318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543301" y="10318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4591051" y="1381125"/>
            <a:ext cx="1057275" cy="5238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5648326" y="103187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342901" y="1327150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3543301" y="132715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7753351" y="1066800"/>
            <a:ext cx="1047750" cy="56515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42901" y="163195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2486026" y="1371600"/>
            <a:ext cx="1057275" cy="15240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3543301" y="1066800"/>
            <a:ext cx="1047750" cy="18288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6696076" y="1076325"/>
            <a:ext cx="1057275" cy="8286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7753351" y="1631950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342901" y="192722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5648326" y="192722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7753351" y="1927225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342901" y="2222500"/>
            <a:ext cx="2143125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5648326" y="2222500"/>
            <a:ext cx="1047750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342901" y="25558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4" name="Rectangle 40"/>
          <p:cNvSpPr>
            <a:spLocks noChangeArrowheads="1"/>
          </p:cNvSpPr>
          <p:nvPr/>
        </p:nvSpPr>
        <p:spPr bwMode="auto">
          <a:xfrm>
            <a:off x="7753351" y="2209800"/>
            <a:ext cx="1047750" cy="641351"/>
          </a:xfrm>
          <a:prstGeom prst="rect">
            <a:avLst/>
          </a:prstGeom>
          <a:solidFill>
            <a:srgbClr val="FAC19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342901" y="2851150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3543301" y="285115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5648326" y="285115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6696076" y="2209800"/>
            <a:ext cx="1057275" cy="6096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342901" y="315595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3543301" y="3155950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2" name="Rectangle 48"/>
          <p:cNvSpPr>
            <a:spLocks noChangeArrowheads="1"/>
          </p:cNvSpPr>
          <p:nvPr/>
        </p:nvSpPr>
        <p:spPr bwMode="auto">
          <a:xfrm>
            <a:off x="5648326" y="3155950"/>
            <a:ext cx="1047750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342901" y="345122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2486026" y="3124200"/>
            <a:ext cx="1057275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3543301" y="3733800"/>
            <a:ext cx="1047750" cy="29527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342901" y="3746500"/>
            <a:ext cx="2143125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3543301" y="342900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5648326" y="374650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342901" y="405130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342901" y="4346575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2486026" y="4346575"/>
            <a:ext cx="1057275" cy="60642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3543301" y="3962400"/>
            <a:ext cx="1047750" cy="990599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Rectangle 69"/>
          <p:cNvSpPr>
            <a:spLocks noChangeArrowheads="1"/>
          </p:cNvSpPr>
          <p:nvPr/>
        </p:nvSpPr>
        <p:spPr bwMode="auto">
          <a:xfrm>
            <a:off x="5648326" y="4346575"/>
            <a:ext cx="1047750" cy="295275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6696076" y="4346575"/>
            <a:ext cx="1057275" cy="295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342901" y="4641850"/>
            <a:ext cx="2143125" cy="2952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6696076" y="3200400"/>
            <a:ext cx="1057275" cy="173672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0" name="Rectangle 76"/>
          <p:cNvSpPr>
            <a:spLocks noChangeArrowheads="1"/>
          </p:cNvSpPr>
          <p:nvPr/>
        </p:nvSpPr>
        <p:spPr bwMode="auto">
          <a:xfrm>
            <a:off x="7753351" y="3124200"/>
            <a:ext cx="1047750" cy="1812925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342901" y="4937125"/>
            <a:ext cx="2143125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3543301" y="4937125"/>
            <a:ext cx="1047750" cy="333375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5648326" y="1066800"/>
            <a:ext cx="1047750" cy="420370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6696076" y="4937125"/>
            <a:ext cx="1057275" cy="3333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7753351" y="4937125"/>
            <a:ext cx="1047750" cy="333375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342901" y="5270500"/>
            <a:ext cx="2143125" cy="32385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>
            <a:off x="3543301" y="5270500"/>
            <a:ext cx="1047750" cy="32385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5648326" y="5270500"/>
            <a:ext cx="1047750" cy="3238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6696076" y="5270500"/>
            <a:ext cx="1057275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7753351" y="5270500"/>
            <a:ext cx="1047750" cy="323850"/>
          </a:xfrm>
          <a:prstGeom prst="rect">
            <a:avLst/>
          </a:prstGeom>
          <a:solidFill>
            <a:srgbClr val="B9CDE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9" name="Rectangle 95"/>
          <p:cNvSpPr>
            <a:spLocks noChangeArrowheads="1"/>
          </p:cNvSpPr>
          <p:nvPr/>
        </p:nvSpPr>
        <p:spPr bwMode="auto">
          <a:xfrm>
            <a:off x="2486026" y="488950"/>
            <a:ext cx="1057275" cy="19050"/>
          </a:xfrm>
          <a:prstGeom prst="rect">
            <a:avLst/>
          </a:pr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" name="Rectangle 125"/>
          <p:cNvSpPr>
            <a:spLocks noChangeArrowheads="1"/>
          </p:cNvSpPr>
          <p:nvPr/>
        </p:nvSpPr>
        <p:spPr bwMode="auto">
          <a:xfrm>
            <a:off x="342901" y="5260975"/>
            <a:ext cx="2143125" cy="19050"/>
          </a:xfrm>
          <a:prstGeom prst="rect">
            <a:avLst/>
          </a:pr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6" name="Rectangle 132"/>
          <p:cNvSpPr>
            <a:spLocks noChangeArrowheads="1"/>
          </p:cNvSpPr>
          <p:nvPr/>
        </p:nvSpPr>
        <p:spPr bwMode="auto">
          <a:xfrm>
            <a:off x="4824414" y="285750"/>
            <a:ext cx="881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0" name="Rectangle 136"/>
          <p:cNvSpPr>
            <a:spLocks noChangeArrowheads="1"/>
          </p:cNvSpPr>
          <p:nvPr/>
        </p:nvSpPr>
        <p:spPr bwMode="auto">
          <a:xfrm>
            <a:off x="422276" y="508000"/>
            <a:ext cx="1190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PARAMETERS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7" name="Rectangle 143"/>
          <p:cNvSpPr>
            <a:spLocks noChangeArrowheads="1"/>
          </p:cNvSpPr>
          <p:nvPr/>
        </p:nvSpPr>
        <p:spPr bwMode="auto">
          <a:xfrm>
            <a:off x="6781800" y="698956"/>
            <a:ext cx="100316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Unitech</a:t>
            </a: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Close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9" name="Rectangle 145"/>
          <p:cNvSpPr>
            <a:spLocks noChangeArrowheads="1"/>
          </p:cNvSpPr>
          <p:nvPr/>
        </p:nvSpPr>
        <p:spPr bwMode="auto">
          <a:xfrm>
            <a:off x="7924800" y="533400"/>
            <a:ext cx="6104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Unitech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Fresco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1" name="Rectangle 147"/>
          <p:cNvSpPr>
            <a:spLocks noChangeArrowheads="1"/>
          </p:cNvSpPr>
          <p:nvPr/>
        </p:nvSpPr>
        <p:spPr bwMode="auto">
          <a:xfrm>
            <a:off x="1221494" y="1139825"/>
            <a:ext cx="53110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Location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2" name="Rectangle 148"/>
          <p:cNvSpPr>
            <a:spLocks noChangeArrowheads="1"/>
          </p:cNvSpPr>
          <p:nvPr/>
        </p:nvSpPr>
        <p:spPr bwMode="auto">
          <a:xfrm>
            <a:off x="1269941" y="1438275"/>
            <a:ext cx="4128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Luxury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3" name="Rectangle 149"/>
          <p:cNvSpPr>
            <a:spLocks noChangeArrowheads="1"/>
          </p:cNvSpPr>
          <p:nvPr/>
        </p:nvSpPr>
        <p:spPr bwMode="auto">
          <a:xfrm>
            <a:off x="1242338" y="1736725"/>
            <a:ext cx="4680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Density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4" name="Rectangle 150"/>
          <p:cNvSpPr>
            <a:spLocks noChangeArrowheads="1"/>
          </p:cNvSpPr>
          <p:nvPr/>
        </p:nvSpPr>
        <p:spPr bwMode="auto">
          <a:xfrm>
            <a:off x="1185271" y="2035175"/>
            <a:ext cx="58221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Greenery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5" name="Rectangle 151"/>
          <p:cNvSpPr>
            <a:spLocks noChangeArrowheads="1"/>
          </p:cNvSpPr>
          <p:nvPr/>
        </p:nvSpPr>
        <p:spPr bwMode="auto">
          <a:xfrm>
            <a:off x="808116" y="2332038"/>
            <a:ext cx="13365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Seamless Movement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6" name="Rectangle 152"/>
          <p:cNvSpPr>
            <a:spLocks noChangeArrowheads="1"/>
          </p:cNvSpPr>
          <p:nvPr/>
        </p:nvSpPr>
        <p:spPr bwMode="auto">
          <a:xfrm>
            <a:off x="1161386" y="2663825"/>
            <a:ext cx="62998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Amenities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auto">
          <a:xfrm>
            <a:off x="1031575" y="3260725"/>
            <a:ext cx="88960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Maintenance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9" name="Rectangle 155"/>
          <p:cNvSpPr>
            <a:spLocks noChangeArrowheads="1"/>
          </p:cNvSpPr>
          <p:nvPr/>
        </p:nvSpPr>
        <p:spPr bwMode="auto">
          <a:xfrm>
            <a:off x="1262696" y="3559175"/>
            <a:ext cx="4273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Gentry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0" name="Rectangle 156"/>
          <p:cNvSpPr>
            <a:spLocks noChangeArrowheads="1"/>
          </p:cNvSpPr>
          <p:nvPr/>
        </p:nvSpPr>
        <p:spPr bwMode="auto">
          <a:xfrm>
            <a:off x="833638" y="3856038"/>
            <a:ext cx="128548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Construction Quality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1" name="Rectangle 157"/>
          <p:cNvSpPr>
            <a:spLocks noChangeArrowheads="1"/>
          </p:cNvSpPr>
          <p:nvPr/>
        </p:nvSpPr>
        <p:spPr bwMode="auto">
          <a:xfrm>
            <a:off x="1087648" y="4154488"/>
            <a:ext cx="7774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Connectivity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2" name="Rectangle 158"/>
          <p:cNvSpPr>
            <a:spLocks noChangeArrowheads="1"/>
          </p:cNvSpPr>
          <p:nvPr/>
        </p:nvSpPr>
        <p:spPr bwMode="auto">
          <a:xfrm>
            <a:off x="510280" y="4452938"/>
            <a:ext cx="19321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Facilities (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fttp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cabling, pipeline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4" name="Rectangle 160"/>
          <p:cNvSpPr>
            <a:spLocks noChangeArrowheads="1"/>
          </p:cNvSpPr>
          <p:nvPr/>
        </p:nvSpPr>
        <p:spPr bwMode="auto">
          <a:xfrm>
            <a:off x="1233489" y="4954588"/>
            <a:ext cx="552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Total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1" name="Rectangle 167"/>
          <p:cNvSpPr>
            <a:spLocks noChangeArrowheads="1"/>
          </p:cNvSpPr>
          <p:nvPr/>
        </p:nvSpPr>
        <p:spPr bwMode="auto">
          <a:xfrm>
            <a:off x="1185864" y="5281613"/>
            <a:ext cx="62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Grade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373"/>
          <p:cNvGrpSpPr/>
          <p:nvPr/>
        </p:nvGrpSpPr>
        <p:grpSpPr>
          <a:xfrm>
            <a:off x="2905126" y="1093788"/>
            <a:ext cx="144463" cy="185738"/>
            <a:chOff x="2905126" y="1093788"/>
            <a:chExt cx="144463" cy="185738"/>
          </a:xfrm>
        </p:grpSpPr>
        <p:sp>
          <p:nvSpPr>
            <p:cNvPr id="1198" name="Freeform 174"/>
            <p:cNvSpPr>
              <a:spLocks/>
            </p:cNvSpPr>
            <p:nvPr/>
          </p:nvSpPr>
          <p:spPr bwMode="auto">
            <a:xfrm>
              <a:off x="2938464" y="1112838"/>
              <a:ext cx="76200" cy="15240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" y="24"/>
                </a:cxn>
                <a:cxn ang="0">
                  <a:pos x="12" y="96"/>
                </a:cxn>
                <a:cxn ang="0">
                  <a:pos x="36" y="96"/>
                </a:cxn>
                <a:cxn ang="0">
                  <a:pos x="36" y="24"/>
                </a:cxn>
                <a:cxn ang="0">
                  <a:pos x="48" y="24"/>
                </a:cxn>
                <a:cxn ang="0">
                  <a:pos x="24" y="0"/>
                </a:cxn>
                <a:cxn ang="0">
                  <a:pos x="0" y="24"/>
                </a:cxn>
              </a:cxnLst>
              <a:rect l="0" t="0" r="r" b="b"/>
              <a:pathLst>
                <a:path w="48" h="96">
                  <a:moveTo>
                    <a:pt x="0" y="24"/>
                  </a:moveTo>
                  <a:lnTo>
                    <a:pt x="12" y="24"/>
                  </a:lnTo>
                  <a:lnTo>
                    <a:pt x="12" y="96"/>
                  </a:lnTo>
                  <a:lnTo>
                    <a:pt x="36" y="96"/>
                  </a:lnTo>
                  <a:lnTo>
                    <a:pt x="36" y="24"/>
                  </a:lnTo>
                  <a:lnTo>
                    <a:pt x="48" y="24"/>
                  </a:lnTo>
                  <a:lnTo>
                    <a:pt x="2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175"/>
            <p:cNvSpPr>
              <a:spLocks noEditPoints="1"/>
            </p:cNvSpPr>
            <p:nvPr/>
          </p:nvSpPr>
          <p:spPr bwMode="auto">
            <a:xfrm>
              <a:off x="2905126" y="1093788"/>
              <a:ext cx="144463" cy="185738"/>
            </a:xfrm>
            <a:custGeom>
              <a:avLst/>
              <a:gdLst/>
              <a:ahLst/>
              <a:cxnLst>
                <a:cxn ang="0">
                  <a:pos x="27" y="42"/>
                </a:cxn>
                <a:cxn ang="0">
                  <a:pos x="21" y="27"/>
                </a:cxn>
                <a:cxn ang="0">
                  <a:pos x="42" y="27"/>
                </a:cxn>
                <a:cxn ang="0">
                  <a:pos x="42" y="108"/>
                </a:cxn>
                <a:cxn ang="0">
                  <a:pos x="33" y="99"/>
                </a:cxn>
                <a:cxn ang="0">
                  <a:pos x="57" y="99"/>
                </a:cxn>
                <a:cxn ang="0">
                  <a:pos x="48" y="108"/>
                </a:cxn>
                <a:cxn ang="0">
                  <a:pos x="48" y="27"/>
                </a:cxn>
                <a:cxn ang="0">
                  <a:pos x="69" y="27"/>
                </a:cxn>
                <a:cxn ang="0">
                  <a:pos x="63" y="42"/>
                </a:cxn>
                <a:cxn ang="0">
                  <a:pos x="39" y="18"/>
                </a:cxn>
                <a:cxn ang="0">
                  <a:pos x="51" y="18"/>
                </a:cxn>
                <a:cxn ang="0">
                  <a:pos x="27" y="42"/>
                </a:cxn>
                <a:cxn ang="0">
                  <a:pos x="45" y="0"/>
                </a:cxn>
                <a:cxn ang="0">
                  <a:pos x="91" y="45"/>
                </a:cxn>
                <a:cxn ang="0">
                  <a:pos x="57" y="45"/>
                </a:cxn>
                <a:cxn ang="0">
                  <a:pos x="66" y="36"/>
                </a:cxn>
                <a:cxn ang="0">
                  <a:pos x="66" y="117"/>
                </a:cxn>
                <a:cxn ang="0">
                  <a:pos x="24" y="117"/>
                </a:cxn>
                <a:cxn ang="0">
                  <a:pos x="24" y="36"/>
                </a:cxn>
                <a:cxn ang="0">
                  <a:pos x="33" y="45"/>
                </a:cxn>
                <a:cxn ang="0">
                  <a:pos x="0" y="45"/>
                </a:cxn>
                <a:cxn ang="0">
                  <a:pos x="45" y="0"/>
                </a:cxn>
              </a:cxnLst>
              <a:rect l="0" t="0" r="r" b="b"/>
              <a:pathLst>
                <a:path w="91" h="117">
                  <a:moveTo>
                    <a:pt x="27" y="42"/>
                  </a:moveTo>
                  <a:lnTo>
                    <a:pt x="21" y="27"/>
                  </a:lnTo>
                  <a:lnTo>
                    <a:pt x="42" y="27"/>
                  </a:lnTo>
                  <a:lnTo>
                    <a:pt x="42" y="108"/>
                  </a:lnTo>
                  <a:lnTo>
                    <a:pt x="33" y="99"/>
                  </a:lnTo>
                  <a:lnTo>
                    <a:pt x="57" y="99"/>
                  </a:lnTo>
                  <a:lnTo>
                    <a:pt x="48" y="108"/>
                  </a:lnTo>
                  <a:lnTo>
                    <a:pt x="48" y="27"/>
                  </a:lnTo>
                  <a:lnTo>
                    <a:pt x="69" y="27"/>
                  </a:lnTo>
                  <a:lnTo>
                    <a:pt x="63" y="42"/>
                  </a:lnTo>
                  <a:lnTo>
                    <a:pt x="39" y="18"/>
                  </a:lnTo>
                  <a:lnTo>
                    <a:pt x="51" y="18"/>
                  </a:lnTo>
                  <a:lnTo>
                    <a:pt x="27" y="42"/>
                  </a:lnTo>
                  <a:close/>
                  <a:moveTo>
                    <a:pt x="45" y="0"/>
                  </a:moveTo>
                  <a:lnTo>
                    <a:pt x="91" y="45"/>
                  </a:lnTo>
                  <a:lnTo>
                    <a:pt x="57" y="45"/>
                  </a:lnTo>
                  <a:lnTo>
                    <a:pt x="66" y="36"/>
                  </a:lnTo>
                  <a:lnTo>
                    <a:pt x="66" y="117"/>
                  </a:lnTo>
                  <a:lnTo>
                    <a:pt x="24" y="117"/>
                  </a:lnTo>
                  <a:lnTo>
                    <a:pt x="24" y="36"/>
                  </a:lnTo>
                  <a:lnTo>
                    <a:pt x="33" y="45"/>
                  </a:lnTo>
                  <a:lnTo>
                    <a:pt x="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1" name="Freeform 177"/>
          <p:cNvSpPr>
            <a:spLocks noEditPoints="1"/>
          </p:cNvSpPr>
          <p:nvPr/>
        </p:nvSpPr>
        <p:spPr bwMode="auto">
          <a:xfrm flipV="1">
            <a:off x="2895600" y="13716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430"/>
          <p:cNvGrpSpPr/>
          <p:nvPr/>
        </p:nvGrpSpPr>
        <p:grpSpPr>
          <a:xfrm>
            <a:off x="7781926" y="5949950"/>
            <a:ext cx="743914" cy="593725"/>
            <a:chOff x="7781926" y="5949950"/>
            <a:chExt cx="743914" cy="593725"/>
          </a:xfrm>
        </p:grpSpPr>
        <p:sp>
          <p:nvSpPr>
            <p:cNvPr id="1370" name="Freeform 346"/>
            <p:cNvSpPr>
              <a:spLocks/>
            </p:cNvSpPr>
            <p:nvPr/>
          </p:nvSpPr>
          <p:spPr bwMode="auto">
            <a:xfrm>
              <a:off x="7815263" y="6065838"/>
              <a:ext cx="76200" cy="15240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" y="24"/>
                </a:cxn>
                <a:cxn ang="0">
                  <a:pos x="12" y="96"/>
                </a:cxn>
                <a:cxn ang="0">
                  <a:pos x="36" y="96"/>
                </a:cxn>
                <a:cxn ang="0">
                  <a:pos x="36" y="24"/>
                </a:cxn>
                <a:cxn ang="0">
                  <a:pos x="48" y="24"/>
                </a:cxn>
                <a:cxn ang="0">
                  <a:pos x="24" y="0"/>
                </a:cxn>
                <a:cxn ang="0">
                  <a:pos x="0" y="24"/>
                </a:cxn>
              </a:cxnLst>
              <a:rect l="0" t="0" r="r" b="b"/>
              <a:pathLst>
                <a:path w="48" h="96">
                  <a:moveTo>
                    <a:pt x="0" y="24"/>
                  </a:moveTo>
                  <a:lnTo>
                    <a:pt x="12" y="24"/>
                  </a:lnTo>
                  <a:lnTo>
                    <a:pt x="12" y="96"/>
                  </a:lnTo>
                  <a:lnTo>
                    <a:pt x="36" y="96"/>
                  </a:lnTo>
                  <a:lnTo>
                    <a:pt x="36" y="24"/>
                  </a:lnTo>
                  <a:lnTo>
                    <a:pt x="48" y="24"/>
                  </a:lnTo>
                  <a:lnTo>
                    <a:pt x="2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1" name="Freeform 347"/>
            <p:cNvSpPr>
              <a:spLocks noEditPoints="1"/>
            </p:cNvSpPr>
            <p:nvPr/>
          </p:nvSpPr>
          <p:spPr bwMode="auto">
            <a:xfrm>
              <a:off x="7781926" y="6046788"/>
              <a:ext cx="144463" cy="185738"/>
            </a:xfrm>
            <a:custGeom>
              <a:avLst/>
              <a:gdLst/>
              <a:ahLst/>
              <a:cxnLst>
                <a:cxn ang="0">
                  <a:pos x="27" y="42"/>
                </a:cxn>
                <a:cxn ang="0">
                  <a:pos x="21" y="27"/>
                </a:cxn>
                <a:cxn ang="0">
                  <a:pos x="42" y="27"/>
                </a:cxn>
                <a:cxn ang="0">
                  <a:pos x="42" y="108"/>
                </a:cxn>
                <a:cxn ang="0">
                  <a:pos x="33" y="99"/>
                </a:cxn>
                <a:cxn ang="0">
                  <a:pos x="57" y="99"/>
                </a:cxn>
                <a:cxn ang="0">
                  <a:pos x="48" y="108"/>
                </a:cxn>
                <a:cxn ang="0">
                  <a:pos x="48" y="27"/>
                </a:cxn>
                <a:cxn ang="0">
                  <a:pos x="69" y="27"/>
                </a:cxn>
                <a:cxn ang="0">
                  <a:pos x="63" y="42"/>
                </a:cxn>
                <a:cxn ang="0">
                  <a:pos x="39" y="18"/>
                </a:cxn>
                <a:cxn ang="0">
                  <a:pos x="51" y="18"/>
                </a:cxn>
                <a:cxn ang="0">
                  <a:pos x="27" y="42"/>
                </a:cxn>
                <a:cxn ang="0">
                  <a:pos x="45" y="0"/>
                </a:cxn>
                <a:cxn ang="0">
                  <a:pos x="91" y="45"/>
                </a:cxn>
                <a:cxn ang="0">
                  <a:pos x="57" y="45"/>
                </a:cxn>
                <a:cxn ang="0">
                  <a:pos x="66" y="36"/>
                </a:cxn>
                <a:cxn ang="0">
                  <a:pos x="66" y="117"/>
                </a:cxn>
                <a:cxn ang="0">
                  <a:pos x="24" y="117"/>
                </a:cxn>
                <a:cxn ang="0">
                  <a:pos x="24" y="36"/>
                </a:cxn>
                <a:cxn ang="0">
                  <a:pos x="33" y="45"/>
                </a:cxn>
                <a:cxn ang="0">
                  <a:pos x="0" y="45"/>
                </a:cxn>
                <a:cxn ang="0">
                  <a:pos x="45" y="0"/>
                </a:cxn>
              </a:cxnLst>
              <a:rect l="0" t="0" r="r" b="b"/>
              <a:pathLst>
                <a:path w="91" h="117">
                  <a:moveTo>
                    <a:pt x="27" y="42"/>
                  </a:moveTo>
                  <a:lnTo>
                    <a:pt x="21" y="27"/>
                  </a:lnTo>
                  <a:lnTo>
                    <a:pt x="42" y="27"/>
                  </a:lnTo>
                  <a:lnTo>
                    <a:pt x="42" y="108"/>
                  </a:lnTo>
                  <a:lnTo>
                    <a:pt x="33" y="99"/>
                  </a:lnTo>
                  <a:lnTo>
                    <a:pt x="57" y="99"/>
                  </a:lnTo>
                  <a:lnTo>
                    <a:pt x="48" y="108"/>
                  </a:lnTo>
                  <a:lnTo>
                    <a:pt x="48" y="27"/>
                  </a:lnTo>
                  <a:lnTo>
                    <a:pt x="69" y="27"/>
                  </a:lnTo>
                  <a:lnTo>
                    <a:pt x="63" y="42"/>
                  </a:lnTo>
                  <a:lnTo>
                    <a:pt x="39" y="18"/>
                  </a:lnTo>
                  <a:lnTo>
                    <a:pt x="51" y="18"/>
                  </a:lnTo>
                  <a:lnTo>
                    <a:pt x="27" y="42"/>
                  </a:lnTo>
                  <a:close/>
                  <a:moveTo>
                    <a:pt x="45" y="0"/>
                  </a:moveTo>
                  <a:lnTo>
                    <a:pt x="91" y="45"/>
                  </a:lnTo>
                  <a:lnTo>
                    <a:pt x="57" y="45"/>
                  </a:lnTo>
                  <a:lnTo>
                    <a:pt x="66" y="36"/>
                  </a:lnTo>
                  <a:lnTo>
                    <a:pt x="66" y="117"/>
                  </a:lnTo>
                  <a:lnTo>
                    <a:pt x="24" y="117"/>
                  </a:lnTo>
                  <a:lnTo>
                    <a:pt x="24" y="36"/>
                  </a:lnTo>
                  <a:lnTo>
                    <a:pt x="33" y="45"/>
                  </a:lnTo>
                  <a:lnTo>
                    <a:pt x="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2" name="Freeform 348"/>
            <p:cNvSpPr>
              <a:spLocks/>
            </p:cNvSpPr>
            <p:nvPr/>
          </p:nvSpPr>
          <p:spPr bwMode="auto">
            <a:xfrm>
              <a:off x="7815263" y="6370638"/>
              <a:ext cx="76200" cy="152400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72"/>
                </a:cxn>
                <a:cxn ang="0">
                  <a:pos x="12" y="0"/>
                </a:cxn>
                <a:cxn ang="0">
                  <a:pos x="36" y="0"/>
                </a:cxn>
                <a:cxn ang="0">
                  <a:pos x="36" y="72"/>
                </a:cxn>
                <a:cxn ang="0">
                  <a:pos x="48" y="72"/>
                </a:cxn>
                <a:cxn ang="0">
                  <a:pos x="24" y="96"/>
                </a:cxn>
                <a:cxn ang="0">
                  <a:pos x="0" y="72"/>
                </a:cxn>
              </a:cxnLst>
              <a:rect l="0" t="0" r="r" b="b"/>
              <a:pathLst>
                <a:path w="48" h="96">
                  <a:moveTo>
                    <a:pt x="0" y="72"/>
                  </a:moveTo>
                  <a:lnTo>
                    <a:pt x="12" y="72"/>
                  </a:lnTo>
                  <a:lnTo>
                    <a:pt x="12" y="0"/>
                  </a:lnTo>
                  <a:lnTo>
                    <a:pt x="36" y="0"/>
                  </a:lnTo>
                  <a:lnTo>
                    <a:pt x="36" y="72"/>
                  </a:lnTo>
                  <a:lnTo>
                    <a:pt x="48" y="72"/>
                  </a:lnTo>
                  <a:lnTo>
                    <a:pt x="24" y="96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3" name="Freeform 349"/>
            <p:cNvSpPr>
              <a:spLocks noEditPoints="1"/>
            </p:cNvSpPr>
            <p:nvPr/>
          </p:nvSpPr>
          <p:spPr bwMode="auto">
            <a:xfrm>
              <a:off x="7781926" y="6356350"/>
              <a:ext cx="144463" cy="1873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3" y="72"/>
                </a:cxn>
                <a:cxn ang="0">
                  <a:pos x="24" y="81"/>
                </a:cxn>
                <a:cxn ang="0">
                  <a:pos x="24" y="0"/>
                </a:cxn>
                <a:cxn ang="0">
                  <a:pos x="66" y="0"/>
                </a:cxn>
                <a:cxn ang="0">
                  <a:pos x="66" y="81"/>
                </a:cxn>
                <a:cxn ang="0">
                  <a:pos x="57" y="72"/>
                </a:cxn>
                <a:cxn ang="0">
                  <a:pos x="91" y="72"/>
                </a:cxn>
                <a:cxn ang="0">
                  <a:pos x="45" y="118"/>
                </a:cxn>
                <a:cxn ang="0">
                  <a:pos x="0" y="72"/>
                </a:cxn>
                <a:cxn ang="0">
                  <a:pos x="51" y="99"/>
                </a:cxn>
                <a:cxn ang="0">
                  <a:pos x="39" y="99"/>
                </a:cxn>
                <a:cxn ang="0">
                  <a:pos x="63" y="75"/>
                </a:cxn>
                <a:cxn ang="0">
                  <a:pos x="69" y="90"/>
                </a:cxn>
                <a:cxn ang="0">
                  <a:pos x="48" y="90"/>
                </a:cxn>
                <a:cxn ang="0">
                  <a:pos x="48" y="9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42" y="9"/>
                </a:cxn>
                <a:cxn ang="0">
                  <a:pos x="42" y="90"/>
                </a:cxn>
                <a:cxn ang="0">
                  <a:pos x="21" y="90"/>
                </a:cxn>
                <a:cxn ang="0">
                  <a:pos x="27" y="75"/>
                </a:cxn>
                <a:cxn ang="0">
                  <a:pos x="51" y="99"/>
                </a:cxn>
              </a:cxnLst>
              <a:rect l="0" t="0" r="r" b="b"/>
              <a:pathLst>
                <a:path w="91" h="118">
                  <a:moveTo>
                    <a:pt x="0" y="72"/>
                  </a:moveTo>
                  <a:lnTo>
                    <a:pt x="33" y="72"/>
                  </a:lnTo>
                  <a:lnTo>
                    <a:pt x="24" y="81"/>
                  </a:lnTo>
                  <a:lnTo>
                    <a:pt x="24" y="0"/>
                  </a:lnTo>
                  <a:lnTo>
                    <a:pt x="66" y="0"/>
                  </a:lnTo>
                  <a:lnTo>
                    <a:pt x="66" y="81"/>
                  </a:lnTo>
                  <a:lnTo>
                    <a:pt x="57" y="72"/>
                  </a:lnTo>
                  <a:lnTo>
                    <a:pt x="91" y="72"/>
                  </a:lnTo>
                  <a:lnTo>
                    <a:pt x="45" y="118"/>
                  </a:lnTo>
                  <a:lnTo>
                    <a:pt x="0" y="72"/>
                  </a:lnTo>
                  <a:close/>
                  <a:moveTo>
                    <a:pt x="51" y="99"/>
                  </a:moveTo>
                  <a:lnTo>
                    <a:pt x="39" y="99"/>
                  </a:lnTo>
                  <a:lnTo>
                    <a:pt x="63" y="75"/>
                  </a:lnTo>
                  <a:lnTo>
                    <a:pt x="69" y="90"/>
                  </a:lnTo>
                  <a:lnTo>
                    <a:pt x="48" y="90"/>
                  </a:lnTo>
                  <a:lnTo>
                    <a:pt x="48" y="9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42" y="9"/>
                  </a:lnTo>
                  <a:lnTo>
                    <a:pt x="42" y="90"/>
                  </a:lnTo>
                  <a:lnTo>
                    <a:pt x="21" y="90"/>
                  </a:lnTo>
                  <a:lnTo>
                    <a:pt x="27" y="75"/>
                  </a:lnTo>
                  <a:lnTo>
                    <a:pt x="51" y="99"/>
                  </a:lnTo>
                  <a:close/>
                </a:path>
              </a:pathLst>
            </a:custGeom>
            <a:solidFill>
              <a:srgbClr val="385D8A"/>
            </a:solidFill>
            <a:ln w="0" cap="flat">
              <a:solidFill>
                <a:srgbClr val="385D8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4" name="Rectangle 350"/>
            <p:cNvSpPr>
              <a:spLocks noChangeArrowheads="1"/>
            </p:cNvSpPr>
            <p:nvPr/>
          </p:nvSpPr>
          <p:spPr bwMode="auto">
            <a:xfrm>
              <a:off x="7983538" y="5949950"/>
              <a:ext cx="7053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5" name="Rectangle 351"/>
            <p:cNvSpPr>
              <a:spLocks noChangeArrowheads="1"/>
            </p:cNvSpPr>
            <p:nvPr/>
          </p:nvSpPr>
          <p:spPr bwMode="auto">
            <a:xfrm>
              <a:off x="8097838" y="5949950"/>
              <a:ext cx="42800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High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6" name="Rectangle 352"/>
            <p:cNvSpPr>
              <a:spLocks noChangeArrowheads="1"/>
            </p:cNvSpPr>
            <p:nvPr/>
          </p:nvSpPr>
          <p:spPr bwMode="auto">
            <a:xfrm>
              <a:off x="7983538" y="6226175"/>
              <a:ext cx="7053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7" name="Rectangle 353"/>
            <p:cNvSpPr>
              <a:spLocks noChangeArrowheads="1"/>
            </p:cNvSpPr>
            <p:nvPr/>
          </p:nvSpPr>
          <p:spPr bwMode="auto">
            <a:xfrm>
              <a:off x="8097838" y="6226175"/>
              <a:ext cx="38382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Low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3" name="Freeform 179"/>
          <p:cNvSpPr>
            <a:spLocks noEditPoints="1"/>
          </p:cNvSpPr>
          <p:nvPr/>
        </p:nvSpPr>
        <p:spPr bwMode="auto">
          <a:xfrm flipV="1">
            <a:off x="2895600" y="20081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5" name="Freeform 181"/>
          <p:cNvSpPr>
            <a:spLocks noEditPoints="1"/>
          </p:cNvSpPr>
          <p:nvPr/>
        </p:nvSpPr>
        <p:spPr bwMode="auto">
          <a:xfrm rot="10800000">
            <a:off x="2895600" y="23129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" name="Freeform 183"/>
          <p:cNvSpPr>
            <a:spLocks noEditPoints="1"/>
          </p:cNvSpPr>
          <p:nvPr/>
        </p:nvSpPr>
        <p:spPr bwMode="auto">
          <a:xfrm flipV="1">
            <a:off x="2895600" y="26177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1" name="Freeform 187"/>
          <p:cNvSpPr>
            <a:spLocks noEditPoints="1"/>
          </p:cNvSpPr>
          <p:nvPr/>
        </p:nvSpPr>
        <p:spPr bwMode="auto">
          <a:xfrm flipV="1">
            <a:off x="2895600" y="32273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5" name="Freeform 191"/>
          <p:cNvSpPr>
            <a:spLocks noEditPoints="1"/>
          </p:cNvSpPr>
          <p:nvPr/>
        </p:nvSpPr>
        <p:spPr bwMode="auto">
          <a:xfrm>
            <a:off x="2895600" y="41417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9" name="Freeform 195"/>
          <p:cNvSpPr>
            <a:spLocks noEditPoints="1"/>
          </p:cNvSpPr>
          <p:nvPr/>
        </p:nvSpPr>
        <p:spPr bwMode="auto">
          <a:xfrm rot="10800000">
            <a:off x="2895600" y="35369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1" name="Freeform 197"/>
          <p:cNvSpPr>
            <a:spLocks noEditPoints="1"/>
          </p:cNvSpPr>
          <p:nvPr/>
        </p:nvSpPr>
        <p:spPr bwMode="auto">
          <a:xfrm>
            <a:off x="2895600" y="17081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6" name="Freeform 212"/>
          <p:cNvSpPr>
            <a:spLocks noEditPoints="1"/>
          </p:cNvSpPr>
          <p:nvPr/>
        </p:nvSpPr>
        <p:spPr bwMode="auto">
          <a:xfrm>
            <a:off x="3962400" y="32273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4" name="Freeform 220"/>
          <p:cNvSpPr>
            <a:spLocks noEditPoints="1"/>
          </p:cNvSpPr>
          <p:nvPr/>
        </p:nvSpPr>
        <p:spPr bwMode="auto">
          <a:xfrm flipV="1">
            <a:off x="3962400" y="35369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1" name="Freeform 357"/>
          <p:cNvSpPr>
            <a:spLocks noEditPoints="1"/>
          </p:cNvSpPr>
          <p:nvPr/>
        </p:nvSpPr>
        <p:spPr bwMode="auto">
          <a:xfrm>
            <a:off x="3962400" y="44513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2" name="Freeform 248"/>
          <p:cNvSpPr>
            <a:spLocks noEditPoints="1"/>
          </p:cNvSpPr>
          <p:nvPr/>
        </p:nvSpPr>
        <p:spPr bwMode="auto">
          <a:xfrm>
            <a:off x="6103937" y="10937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4" name="Freeform 250"/>
          <p:cNvSpPr>
            <a:spLocks noEditPoints="1"/>
          </p:cNvSpPr>
          <p:nvPr/>
        </p:nvSpPr>
        <p:spPr bwMode="auto">
          <a:xfrm flipV="1">
            <a:off x="6103937" y="14033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6" name="Freeform 252"/>
          <p:cNvSpPr>
            <a:spLocks noEditPoints="1"/>
          </p:cNvSpPr>
          <p:nvPr/>
        </p:nvSpPr>
        <p:spPr bwMode="auto">
          <a:xfrm>
            <a:off x="6103937" y="20081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8" name="Freeform 254"/>
          <p:cNvSpPr>
            <a:spLocks noEditPoints="1"/>
          </p:cNvSpPr>
          <p:nvPr/>
        </p:nvSpPr>
        <p:spPr bwMode="auto">
          <a:xfrm>
            <a:off x="6103937" y="23129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" name="Freeform 256"/>
          <p:cNvSpPr>
            <a:spLocks noEditPoints="1"/>
          </p:cNvSpPr>
          <p:nvPr/>
        </p:nvSpPr>
        <p:spPr bwMode="auto">
          <a:xfrm flipV="1">
            <a:off x="6103937" y="26225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4" name="Freeform 260"/>
          <p:cNvSpPr>
            <a:spLocks noEditPoints="1"/>
          </p:cNvSpPr>
          <p:nvPr/>
        </p:nvSpPr>
        <p:spPr bwMode="auto">
          <a:xfrm>
            <a:off x="6103937" y="32273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6" name="Freeform 262"/>
          <p:cNvSpPr>
            <a:spLocks noEditPoints="1"/>
          </p:cNvSpPr>
          <p:nvPr/>
        </p:nvSpPr>
        <p:spPr bwMode="auto">
          <a:xfrm>
            <a:off x="6103937" y="38369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8" name="Freeform 264"/>
          <p:cNvSpPr>
            <a:spLocks noEditPoints="1"/>
          </p:cNvSpPr>
          <p:nvPr/>
        </p:nvSpPr>
        <p:spPr bwMode="auto">
          <a:xfrm flipV="1">
            <a:off x="6103937" y="41465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2" name="Freeform 268"/>
          <p:cNvSpPr>
            <a:spLocks noEditPoints="1"/>
          </p:cNvSpPr>
          <p:nvPr/>
        </p:nvSpPr>
        <p:spPr bwMode="auto">
          <a:xfrm flipV="1">
            <a:off x="6103937" y="35369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4" name="Freeform 270"/>
          <p:cNvSpPr>
            <a:spLocks noEditPoints="1"/>
          </p:cNvSpPr>
          <p:nvPr/>
        </p:nvSpPr>
        <p:spPr bwMode="auto">
          <a:xfrm flipV="1">
            <a:off x="6103937" y="17081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6" name="Freeform 272"/>
          <p:cNvSpPr>
            <a:spLocks noEditPoints="1"/>
          </p:cNvSpPr>
          <p:nvPr/>
        </p:nvSpPr>
        <p:spPr bwMode="auto">
          <a:xfrm flipV="1">
            <a:off x="7094537" y="10937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8" name="Freeform 274"/>
          <p:cNvSpPr>
            <a:spLocks noEditPoints="1"/>
          </p:cNvSpPr>
          <p:nvPr/>
        </p:nvSpPr>
        <p:spPr bwMode="auto">
          <a:xfrm flipV="1">
            <a:off x="7094537" y="13985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" name="Freeform 276"/>
          <p:cNvSpPr>
            <a:spLocks noEditPoints="1"/>
          </p:cNvSpPr>
          <p:nvPr/>
        </p:nvSpPr>
        <p:spPr bwMode="auto">
          <a:xfrm>
            <a:off x="7094537" y="20081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2" name="Freeform 278"/>
          <p:cNvSpPr>
            <a:spLocks noEditPoints="1"/>
          </p:cNvSpPr>
          <p:nvPr/>
        </p:nvSpPr>
        <p:spPr bwMode="auto">
          <a:xfrm flipV="1">
            <a:off x="7094537" y="23129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4" name="Freeform 280"/>
          <p:cNvSpPr>
            <a:spLocks noEditPoints="1"/>
          </p:cNvSpPr>
          <p:nvPr/>
        </p:nvSpPr>
        <p:spPr bwMode="auto">
          <a:xfrm flipV="1">
            <a:off x="7094537" y="26177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8" name="Freeform 284"/>
          <p:cNvSpPr>
            <a:spLocks noEditPoints="1"/>
          </p:cNvSpPr>
          <p:nvPr/>
        </p:nvSpPr>
        <p:spPr bwMode="auto">
          <a:xfrm flipV="1">
            <a:off x="7094537" y="3227387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0" name="Freeform 286"/>
          <p:cNvSpPr>
            <a:spLocks noEditPoints="1"/>
          </p:cNvSpPr>
          <p:nvPr/>
        </p:nvSpPr>
        <p:spPr bwMode="auto">
          <a:xfrm flipV="1">
            <a:off x="7094537" y="38369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2" name="Freeform 288"/>
          <p:cNvSpPr>
            <a:spLocks noEditPoints="1"/>
          </p:cNvSpPr>
          <p:nvPr/>
        </p:nvSpPr>
        <p:spPr bwMode="auto">
          <a:xfrm>
            <a:off x="7094537" y="41465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6" name="Freeform 292"/>
          <p:cNvSpPr>
            <a:spLocks noEditPoints="1"/>
          </p:cNvSpPr>
          <p:nvPr/>
        </p:nvSpPr>
        <p:spPr bwMode="auto">
          <a:xfrm flipV="1">
            <a:off x="7094537" y="35321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8" name="Freeform 294"/>
          <p:cNvSpPr>
            <a:spLocks noEditPoints="1"/>
          </p:cNvSpPr>
          <p:nvPr/>
        </p:nvSpPr>
        <p:spPr bwMode="auto">
          <a:xfrm>
            <a:off x="7094537" y="170815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5" name="Freeform 361"/>
          <p:cNvSpPr>
            <a:spLocks noEditPoints="1"/>
          </p:cNvSpPr>
          <p:nvPr/>
        </p:nvSpPr>
        <p:spPr bwMode="auto">
          <a:xfrm>
            <a:off x="6103937" y="4446588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0" name="object 5"/>
          <p:cNvGraphicFramePr>
            <a:graphicFrameLocks noGrp="1"/>
          </p:cNvGraphicFramePr>
          <p:nvPr/>
        </p:nvGraphicFramePr>
        <p:xfrm>
          <a:off x="381000" y="5659930"/>
          <a:ext cx="2296307" cy="1198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9697"/>
                <a:gridCol w="1216610"/>
              </a:tblGrid>
              <a:tr h="295994">
                <a:tc>
                  <a:txBody>
                    <a:bodyPr/>
                    <a:lstStyle/>
                    <a:p>
                      <a:pPr marL="219075">
                        <a:lnSpc>
                          <a:spcPct val="150000"/>
                        </a:lnSpc>
                      </a:pPr>
                      <a:r>
                        <a:rPr sz="1100" b="1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Grades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50000"/>
                        </a:lnSpc>
                      </a:pPr>
                      <a:r>
                        <a:rPr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Score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9875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8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9367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8859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689"/>
                        </a:lnSpc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  <a:tr h="225519">
                <a:tc>
                  <a:txBody>
                    <a:bodyPr/>
                    <a:lstStyle/>
                    <a:p>
                      <a:pPr marL="188595">
                        <a:lnSpc>
                          <a:spcPts val="1689"/>
                        </a:lnSpc>
                      </a:pPr>
                      <a:r>
                        <a:rPr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Grade</a:t>
                      </a:r>
                      <a:r>
                        <a:rPr sz="1100" spc="-5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689"/>
                        </a:lnSpc>
                      </a:pPr>
                      <a:r>
                        <a:rPr lang="en-US" sz="110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Upto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3</a:t>
                      </a:r>
                      <a:endParaRPr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144">
                      <a:solidFill>
                        <a:srgbClr val="73FDFF"/>
                      </a:solidFill>
                      <a:prstDash val="solid"/>
                    </a:lnL>
                    <a:lnR w="13144">
                      <a:solidFill>
                        <a:srgbClr val="73FDFF"/>
                      </a:solidFill>
                      <a:prstDash val="solid"/>
                    </a:lnR>
                    <a:lnT w="13146">
                      <a:solidFill>
                        <a:srgbClr val="73FDFF"/>
                      </a:solidFill>
                      <a:prstDash val="solid"/>
                    </a:lnT>
                    <a:lnB w="13146">
                      <a:solidFill>
                        <a:srgbClr val="73FD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5" name="Group 253"/>
          <p:cNvGrpSpPr/>
          <p:nvPr/>
        </p:nvGrpSpPr>
        <p:grpSpPr>
          <a:xfrm>
            <a:off x="342901" y="493713"/>
            <a:ext cx="8467725" cy="5114925"/>
            <a:chOff x="342901" y="493713"/>
            <a:chExt cx="8467725" cy="5114925"/>
          </a:xfrm>
        </p:grpSpPr>
        <p:grpSp>
          <p:nvGrpSpPr>
            <p:cNvPr id="6" name="Group 249"/>
            <p:cNvGrpSpPr/>
            <p:nvPr/>
          </p:nvGrpSpPr>
          <p:grpSpPr>
            <a:xfrm>
              <a:off x="342901" y="1031875"/>
              <a:ext cx="8462963" cy="4576763"/>
              <a:chOff x="342901" y="1031875"/>
              <a:chExt cx="8462963" cy="4576763"/>
            </a:xfrm>
          </p:grpSpPr>
          <p:sp>
            <p:nvSpPr>
              <p:cNvPr id="257" name="Rectangle 88"/>
              <p:cNvSpPr>
                <a:spLocks noChangeArrowheads="1"/>
              </p:cNvSpPr>
              <p:nvPr/>
            </p:nvSpPr>
            <p:spPr bwMode="auto">
              <a:xfrm>
                <a:off x="2486026" y="1036638"/>
                <a:ext cx="9525" cy="3905250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Rectangle 89"/>
              <p:cNvSpPr>
                <a:spLocks noChangeArrowheads="1"/>
              </p:cNvSpPr>
              <p:nvPr/>
            </p:nvSpPr>
            <p:spPr bwMode="auto">
              <a:xfrm>
                <a:off x="2486026" y="4941888"/>
                <a:ext cx="9525" cy="666750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Rectangle 98"/>
              <p:cNvSpPr>
                <a:spLocks noChangeArrowheads="1"/>
              </p:cNvSpPr>
              <p:nvPr/>
            </p:nvSpPr>
            <p:spPr bwMode="auto">
              <a:xfrm>
                <a:off x="2490789" y="10318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Rectangle 99"/>
              <p:cNvSpPr>
                <a:spLocks noChangeArrowheads="1"/>
              </p:cNvSpPr>
              <p:nvPr/>
            </p:nvSpPr>
            <p:spPr bwMode="auto">
              <a:xfrm>
                <a:off x="347664" y="13271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Rectangle 100"/>
              <p:cNvSpPr>
                <a:spLocks noChangeArrowheads="1"/>
              </p:cNvSpPr>
              <p:nvPr/>
            </p:nvSpPr>
            <p:spPr bwMode="auto">
              <a:xfrm>
                <a:off x="2490789" y="13271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Rectangle 101"/>
              <p:cNvSpPr>
                <a:spLocks noChangeArrowheads="1"/>
              </p:cNvSpPr>
              <p:nvPr/>
            </p:nvSpPr>
            <p:spPr bwMode="auto">
              <a:xfrm>
                <a:off x="347664" y="16319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Rectangle 102"/>
              <p:cNvSpPr>
                <a:spLocks noChangeArrowheads="1"/>
              </p:cNvSpPr>
              <p:nvPr/>
            </p:nvSpPr>
            <p:spPr bwMode="auto">
              <a:xfrm>
                <a:off x="2490789" y="16319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Rectangle 103"/>
              <p:cNvSpPr>
                <a:spLocks noChangeArrowheads="1"/>
              </p:cNvSpPr>
              <p:nvPr/>
            </p:nvSpPr>
            <p:spPr bwMode="auto">
              <a:xfrm>
                <a:off x="347664" y="19272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Rectangle 104"/>
              <p:cNvSpPr>
                <a:spLocks noChangeArrowheads="1"/>
              </p:cNvSpPr>
              <p:nvPr/>
            </p:nvSpPr>
            <p:spPr bwMode="auto">
              <a:xfrm>
                <a:off x="2490789" y="19272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Rectangle 105"/>
              <p:cNvSpPr>
                <a:spLocks noChangeArrowheads="1"/>
              </p:cNvSpPr>
              <p:nvPr/>
            </p:nvSpPr>
            <p:spPr bwMode="auto">
              <a:xfrm>
                <a:off x="347664" y="22225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Rectangle 106"/>
              <p:cNvSpPr>
                <a:spLocks noChangeArrowheads="1"/>
              </p:cNvSpPr>
              <p:nvPr/>
            </p:nvSpPr>
            <p:spPr bwMode="auto">
              <a:xfrm>
                <a:off x="2490789" y="2222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Rectangle 107"/>
              <p:cNvSpPr>
                <a:spLocks noChangeArrowheads="1"/>
              </p:cNvSpPr>
              <p:nvPr/>
            </p:nvSpPr>
            <p:spPr bwMode="auto">
              <a:xfrm>
                <a:off x="347664" y="255587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Rectangle 108"/>
              <p:cNvSpPr>
                <a:spLocks noChangeArrowheads="1"/>
              </p:cNvSpPr>
              <p:nvPr/>
            </p:nvSpPr>
            <p:spPr bwMode="auto">
              <a:xfrm>
                <a:off x="2490789" y="25558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Rectangle 109"/>
              <p:cNvSpPr>
                <a:spLocks noChangeArrowheads="1"/>
              </p:cNvSpPr>
              <p:nvPr/>
            </p:nvSpPr>
            <p:spPr bwMode="auto">
              <a:xfrm>
                <a:off x="347664" y="28511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Rectangle 110"/>
              <p:cNvSpPr>
                <a:spLocks noChangeArrowheads="1"/>
              </p:cNvSpPr>
              <p:nvPr/>
            </p:nvSpPr>
            <p:spPr bwMode="auto">
              <a:xfrm>
                <a:off x="2490789" y="28511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Rectangle 111"/>
              <p:cNvSpPr>
                <a:spLocks noChangeArrowheads="1"/>
              </p:cNvSpPr>
              <p:nvPr/>
            </p:nvSpPr>
            <p:spPr bwMode="auto">
              <a:xfrm>
                <a:off x="347664" y="31559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Rectangle 112"/>
              <p:cNvSpPr>
                <a:spLocks noChangeArrowheads="1"/>
              </p:cNvSpPr>
              <p:nvPr/>
            </p:nvSpPr>
            <p:spPr bwMode="auto">
              <a:xfrm>
                <a:off x="2490789" y="31559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Rectangle 113"/>
              <p:cNvSpPr>
                <a:spLocks noChangeArrowheads="1"/>
              </p:cNvSpPr>
              <p:nvPr/>
            </p:nvSpPr>
            <p:spPr bwMode="auto">
              <a:xfrm>
                <a:off x="347664" y="34512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Rectangle 114"/>
              <p:cNvSpPr>
                <a:spLocks noChangeArrowheads="1"/>
              </p:cNvSpPr>
              <p:nvPr/>
            </p:nvSpPr>
            <p:spPr bwMode="auto">
              <a:xfrm>
                <a:off x="2490789" y="34512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Rectangle 115"/>
              <p:cNvSpPr>
                <a:spLocks noChangeArrowheads="1"/>
              </p:cNvSpPr>
              <p:nvPr/>
            </p:nvSpPr>
            <p:spPr bwMode="auto">
              <a:xfrm>
                <a:off x="347664" y="37465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Rectangle 116"/>
              <p:cNvSpPr>
                <a:spLocks noChangeArrowheads="1"/>
              </p:cNvSpPr>
              <p:nvPr/>
            </p:nvSpPr>
            <p:spPr bwMode="auto">
              <a:xfrm>
                <a:off x="2490789" y="3746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Rectangle 117"/>
              <p:cNvSpPr>
                <a:spLocks noChangeArrowheads="1"/>
              </p:cNvSpPr>
              <p:nvPr/>
            </p:nvSpPr>
            <p:spPr bwMode="auto">
              <a:xfrm>
                <a:off x="347664" y="40513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Rectangle 118"/>
              <p:cNvSpPr>
                <a:spLocks noChangeArrowheads="1"/>
              </p:cNvSpPr>
              <p:nvPr/>
            </p:nvSpPr>
            <p:spPr bwMode="auto">
              <a:xfrm>
                <a:off x="2490789" y="40513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Rectangle 119"/>
              <p:cNvSpPr>
                <a:spLocks noChangeArrowheads="1"/>
              </p:cNvSpPr>
              <p:nvPr/>
            </p:nvSpPr>
            <p:spPr bwMode="auto">
              <a:xfrm>
                <a:off x="347664" y="434657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Rectangle 120"/>
              <p:cNvSpPr>
                <a:spLocks noChangeArrowheads="1"/>
              </p:cNvSpPr>
              <p:nvPr/>
            </p:nvSpPr>
            <p:spPr bwMode="auto">
              <a:xfrm>
                <a:off x="2490789" y="434657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Rectangle 121"/>
              <p:cNvSpPr>
                <a:spLocks noChangeArrowheads="1"/>
              </p:cNvSpPr>
              <p:nvPr/>
            </p:nvSpPr>
            <p:spPr bwMode="auto">
              <a:xfrm>
                <a:off x="347664" y="464185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Rectangle 122"/>
              <p:cNvSpPr>
                <a:spLocks noChangeArrowheads="1"/>
              </p:cNvSpPr>
              <p:nvPr/>
            </p:nvSpPr>
            <p:spPr bwMode="auto">
              <a:xfrm>
                <a:off x="2490789" y="464185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Rectangle 123"/>
              <p:cNvSpPr>
                <a:spLocks noChangeArrowheads="1"/>
              </p:cNvSpPr>
              <p:nvPr/>
            </p:nvSpPr>
            <p:spPr bwMode="auto">
              <a:xfrm>
                <a:off x="347664" y="4937125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Rectangle 124"/>
              <p:cNvSpPr>
                <a:spLocks noChangeArrowheads="1"/>
              </p:cNvSpPr>
              <p:nvPr/>
            </p:nvSpPr>
            <p:spPr bwMode="auto">
              <a:xfrm>
                <a:off x="2490789" y="4937125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Rectangle 126"/>
              <p:cNvSpPr>
                <a:spLocks noChangeArrowheads="1"/>
              </p:cNvSpPr>
              <p:nvPr/>
            </p:nvSpPr>
            <p:spPr bwMode="auto">
              <a:xfrm>
                <a:off x="2490789" y="5270500"/>
                <a:ext cx="6315075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Rectangle 128"/>
              <p:cNvSpPr>
                <a:spLocks noChangeArrowheads="1"/>
              </p:cNvSpPr>
              <p:nvPr/>
            </p:nvSpPr>
            <p:spPr bwMode="auto">
              <a:xfrm>
                <a:off x="342901" y="1036638"/>
                <a:ext cx="9525" cy="3905250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Rectangle 131"/>
              <p:cNvSpPr>
                <a:spLocks noChangeArrowheads="1"/>
              </p:cNvSpPr>
              <p:nvPr/>
            </p:nvSpPr>
            <p:spPr bwMode="auto">
              <a:xfrm>
                <a:off x="347664" y="5594350"/>
                <a:ext cx="8458200" cy="9525"/>
              </a:xfrm>
              <a:prstGeom prst="rect">
                <a:avLst/>
              </a:prstGeom>
              <a:solidFill>
                <a:srgbClr val="4A7EBB"/>
              </a:solidFill>
              <a:ln w="0" cap="flat">
                <a:solidFill>
                  <a:srgbClr val="4A7EB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Rectangle 123"/>
              <p:cNvSpPr>
                <a:spLocks noChangeArrowheads="1"/>
              </p:cNvSpPr>
              <p:nvPr/>
            </p:nvSpPr>
            <p:spPr bwMode="auto">
              <a:xfrm>
                <a:off x="371475" y="5257800"/>
                <a:ext cx="2143125" cy="9525"/>
              </a:xfrm>
              <a:prstGeom prst="rect">
                <a:avLst/>
              </a:pr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6" name="Rectangle 130"/>
            <p:cNvSpPr>
              <a:spLocks noChangeArrowheads="1"/>
            </p:cNvSpPr>
            <p:nvPr/>
          </p:nvSpPr>
          <p:spPr bwMode="auto">
            <a:xfrm>
              <a:off x="8801101" y="493713"/>
              <a:ext cx="9525" cy="5114925"/>
            </a:xfrm>
            <a:prstGeom prst="rect">
              <a:avLst/>
            </a:pr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7" name="Rectangle 138"/>
          <p:cNvSpPr>
            <a:spLocks noChangeArrowheads="1"/>
          </p:cNvSpPr>
          <p:nvPr/>
        </p:nvSpPr>
        <p:spPr bwMode="auto">
          <a:xfrm>
            <a:off x="2667000" y="563562"/>
            <a:ext cx="76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parsvnath</a:t>
            </a: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exotica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8" name="Rectangle 139"/>
          <p:cNvSpPr>
            <a:spLocks noChangeArrowheads="1"/>
          </p:cNvSpPr>
          <p:nvPr/>
        </p:nvSpPr>
        <p:spPr bwMode="auto">
          <a:xfrm>
            <a:off x="3581400" y="5334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Emaar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Palm Drive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9" name="Rectangle 141"/>
          <p:cNvSpPr>
            <a:spLocks noChangeArrowheads="1"/>
          </p:cNvSpPr>
          <p:nvPr/>
        </p:nvSpPr>
        <p:spPr bwMode="auto">
          <a:xfrm>
            <a:off x="4648201" y="609600"/>
            <a:ext cx="10668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DLF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Belaire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0" name="Rectangle 142"/>
          <p:cNvSpPr>
            <a:spLocks noChangeArrowheads="1"/>
          </p:cNvSpPr>
          <p:nvPr/>
        </p:nvSpPr>
        <p:spPr bwMode="auto">
          <a:xfrm>
            <a:off x="5715000" y="762000"/>
            <a:ext cx="2805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CP2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1" name="Freeform 248"/>
          <p:cNvSpPr>
            <a:spLocks noEditPoints="1"/>
          </p:cNvSpPr>
          <p:nvPr/>
        </p:nvSpPr>
        <p:spPr bwMode="auto">
          <a:xfrm>
            <a:off x="5091906" y="11033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252"/>
          <p:cNvSpPr>
            <a:spLocks noEditPoints="1"/>
          </p:cNvSpPr>
          <p:nvPr/>
        </p:nvSpPr>
        <p:spPr bwMode="auto">
          <a:xfrm>
            <a:off x="5091906" y="20177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Freeform 254"/>
          <p:cNvSpPr>
            <a:spLocks noEditPoints="1"/>
          </p:cNvSpPr>
          <p:nvPr/>
        </p:nvSpPr>
        <p:spPr bwMode="auto">
          <a:xfrm>
            <a:off x="5091906" y="23225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Freeform 256"/>
          <p:cNvSpPr>
            <a:spLocks noEditPoints="1"/>
          </p:cNvSpPr>
          <p:nvPr/>
        </p:nvSpPr>
        <p:spPr bwMode="auto">
          <a:xfrm flipV="1">
            <a:off x="5091906" y="2632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Freeform 260"/>
          <p:cNvSpPr>
            <a:spLocks noEditPoints="1"/>
          </p:cNvSpPr>
          <p:nvPr/>
        </p:nvSpPr>
        <p:spPr bwMode="auto">
          <a:xfrm>
            <a:off x="5091906" y="3236912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Freeform 262"/>
          <p:cNvSpPr>
            <a:spLocks noEditPoints="1"/>
          </p:cNvSpPr>
          <p:nvPr/>
        </p:nvSpPr>
        <p:spPr bwMode="auto">
          <a:xfrm>
            <a:off x="5091906" y="38465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Freeform 264"/>
          <p:cNvSpPr>
            <a:spLocks noEditPoints="1"/>
          </p:cNvSpPr>
          <p:nvPr/>
        </p:nvSpPr>
        <p:spPr bwMode="auto">
          <a:xfrm flipV="1">
            <a:off x="5091906" y="4156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Freeform 268"/>
          <p:cNvSpPr>
            <a:spLocks noEditPoints="1"/>
          </p:cNvSpPr>
          <p:nvPr/>
        </p:nvSpPr>
        <p:spPr bwMode="auto">
          <a:xfrm flipV="1">
            <a:off x="5091906" y="35464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" name="Freeform 270"/>
          <p:cNvSpPr>
            <a:spLocks noEditPoints="1"/>
          </p:cNvSpPr>
          <p:nvPr/>
        </p:nvSpPr>
        <p:spPr bwMode="auto">
          <a:xfrm>
            <a:off x="5091906" y="17176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Freeform 361"/>
          <p:cNvSpPr>
            <a:spLocks noEditPoints="1"/>
          </p:cNvSpPr>
          <p:nvPr/>
        </p:nvSpPr>
        <p:spPr bwMode="auto">
          <a:xfrm>
            <a:off x="5091906" y="4456113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Freeform 272"/>
          <p:cNvSpPr>
            <a:spLocks noEditPoints="1"/>
          </p:cNvSpPr>
          <p:nvPr/>
        </p:nvSpPr>
        <p:spPr bwMode="auto">
          <a:xfrm flipV="1">
            <a:off x="8216899" y="10668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Freeform 274"/>
          <p:cNvSpPr>
            <a:spLocks noEditPoints="1"/>
          </p:cNvSpPr>
          <p:nvPr/>
        </p:nvSpPr>
        <p:spPr bwMode="auto">
          <a:xfrm flipV="1">
            <a:off x="8216899" y="13716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Freeform 276"/>
          <p:cNvSpPr>
            <a:spLocks noEditPoints="1"/>
          </p:cNvSpPr>
          <p:nvPr/>
        </p:nvSpPr>
        <p:spPr bwMode="auto">
          <a:xfrm>
            <a:off x="8216899" y="19812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Freeform 278"/>
          <p:cNvSpPr>
            <a:spLocks noEditPoints="1"/>
          </p:cNvSpPr>
          <p:nvPr/>
        </p:nvSpPr>
        <p:spPr bwMode="auto">
          <a:xfrm flipV="1">
            <a:off x="8216899" y="22860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2" name="Freeform 280"/>
          <p:cNvSpPr>
            <a:spLocks noEditPoints="1"/>
          </p:cNvSpPr>
          <p:nvPr/>
        </p:nvSpPr>
        <p:spPr bwMode="auto">
          <a:xfrm flipV="1">
            <a:off x="8216899" y="25908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" name="Rectangle 153"/>
          <p:cNvSpPr>
            <a:spLocks noChangeArrowheads="1"/>
          </p:cNvSpPr>
          <p:nvPr/>
        </p:nvSpPr>
        <p:spPr bwMode="auto">
          <a:xfrm>
            <a:off x="1246144" y="4768334"/>
            <a:ext cx="50174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Security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82" name="Freeform 258"/>
          <p:cNvSpPr>
            <a:spLocks noEditPoints="1"/>
          </p:cNvSpPr>
          <p:nvPr/>
        </p:nvSpPr>
        <p:spPr bwMode="auto">
          <a:xfrm>
            <a:off x="6124575" y="4728646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6" name="Freeform 282"/>
          <p:cNvSpPr>
            <a:spLocks noEditPoints="1"/>
          </p:cNvSpPr>
          <p:nvPr/>
        </p:nvSpPr>
        <p:spPr bwMode="auto">
          <a:xfrm>
            <a:off x="7115175" y="4733409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Freeform 258"/>
          <p:cNvSpPr>
            <a:spLocks noEditPoints="1"/>
          </p:cNvSpPr>
          <p:nvPr/>
        </p:nvSpPr>
        <p:spPr bwMode="auto">
          <a:xfrm>
            <a:off x="5112544" y="4738171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3" name="Freeform 282"/>
          <p:cNvSpPr>
            <a:spLocks noEditPoints="1"/>
          </p:cNvSpPr>
          <p:nvPr/>
        </p:nvSpPr>
        <p:spPr bwMode="auto">
          <a:xfrm>
            <a:off x="8237537" y="4706422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Freeform 284"/>
          <p:cNvSpPr>
            <a:spLocks noEditPoints="1"/>
          </p:cNvSpPr>
          <p:nvPr/>
        </p:nvSpPr>
        <p:spPr bwMode="auto">
          <a:xfrm flipV="1">
            <a:off x="8216899" y="32004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" name="Freeform 286"/>
          <p:cNvSpPr>
            <a:spLocks noEditPoints="1"/>
          </p:cNvSpPr>
          <p:nvPr/>
        </p:nvSpPr>
        <p:spPr bwMode="auto">
          <a:xfrm flipV="1">
            <a:off x="8216899" y="3810001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Freeform 288"/>
          <p:cNvSpPr>
            <a:spLocks noEditPoints="1"/>
          </p:cNvSpPr>
          <p:nvPr/>
        </p:nvSpPr>
        <p:spPr bwMode="auto">
          <a:xfrm>
            <a:off x="8216899" y="4119563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3" name="Rectangle 159"/>
          <p:cNvSpPr>
            <a:spLocks noChangeArrowheads="1"/>
          </p:cNvSpPr>
          <p:nvPr/>
        </p:nvSpPr>
        <p:spPr bwMode="auto">
          <a:xfrm>
            <a:off x="1295400" y="2917825"/>
            <a:ext cx="4153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Layout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7" name="Freeform 193"/>
          <p:cNvSpPr>
            <a:spLocks noEditPoints="1"/>
          </p:cNvSpPr>
          <p:nvPr/>
        </p:nvSpPr>
        <p:spPr bwMode="auto">
          <a:xfrm>
            <a:off x="2922276" y="29178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2" name="Freeform 218"/>
          <p:cNvSpPr>
            <a:spLocks noEditPoints="1"/>
          </p:cNvSpPr>
          <p:nvPr/>
        </p:nvSpPr>
        <p:spPr bwMode="auto">
          <a:xfrm>
            <a:off x="3989076" y="2917825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" name="Freeform 266"/>
          <p:cNvSpPr>
            <a:spLocks noEditPoints="1"/>
          </p:cNvSpPr>
          <p:nvPr/>
        </p:nvSpPr>
        <p:spPr bwMode="auto">
          <a:xfrm flipV="1">
            <a:off x="6130613" y="2922587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4" name="Freeform 290"/>
          <p:cNvSpPr>
            <a:spLocks noEditPoints="1"/>
          </p:cNvSpPr>
          <p:nvPr/>
        </p:nvSpPr>
        <p:spPr bwMode="auto">
          <a:xfrm rot="10800000">
            <a:off x="7121213" y="2922587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Freeform 266"/>
          <p:cNvSpPr>
            <a:spLocks noEditPoints="1"/>
          </p:cNvSpPr>
          <p:nvPr/>
        </p:nvSpPr>
        <p:spPr bwMode="auto">
          <a:xfrm flipV="1">
            <a:off x="5118582" y="2932112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" name="Freeform 292"/>
          <p:cNvSpPr>
            <a:spLocks noEditPoints="1"/>
          </p:cNvSpPr>
          <p:nvPr/>
        </p:nvSpPr>
        <p:spPr bwMode="auto">
          <a:xfrm flipV="1">
            <a:off x="8216899" y="3505201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Freeform 294"/>
          <p:cNvSpPr>
            <a:spLocks noEditPoints="1"/>
          </p:cNvSpPr>
          <p:nvPr/>
        </p:nvSpPr>
        <p:spPr bwMode="auto">
          <a:xfrm>
            <a:off x="8216899" y="1681163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Freeform 187"/>
          <p:cNvSpPr>
            <a:spLocks noEditPoints="1"/>
          </p:cNvSpPr>
          <p:nvPr/>
        </p:nvSpPr>
        <p:spPr bwMode="auto">
          <a:xfrm flipV="1">
            <a:off x="2895600" y="3810000"/>
            <a:ext cx="144463" cy="185738"/>
          </a:xfrm>
          <a:custGeom>
            <a:avLst/>
            <a:gdLst/>
            <a:ahLst/>
            <a:cxnLst>
              <a:cxn ang="0">
                <a:pos x="27" y="42"/>
              </a:cxn>
              <a:cxn ang="0">
                <a:pos x="21" y="27"/>
              </a:cxn>
              <a:cxn ang="0">
                <a:pos x="42" y="27"/>
              </a:cxn>
              <a:cxn ang="0">
                <a:pos x="42" y="108"/>
              </a:cxn>
              <a:cxn ang="0">
                <a:pos x="33" y="99"/>
              </a:cxn>
              <a:cxn ang="0">
                <a:pos x="57" y="99"/>
              </a:cxn>
              <a:cxn ang="0">
                <a:pos x="48" y="108"/>
              </a:cxn>
              <a:cxn ang="0">
                <a:pos x="48" y="27"/>
              </a:cxn>
              <a:cxn ang="0">
                <a:pos x="69" y="27"/>
              </a:cxn>
              <a:cxn ang="0">
                <a:pos x="63" y="42"/>
              </a:cxn>
              <a:cxn ang="0">
                <a:pos x="39" y="18"/>
              </a:cxn>
              <a:cxn ang="0">
                <a:pos x="51" y="18"/>
              </a:cxn>
              <a:cxn ang="0">
                <a:pos x="27" y="42"/>
              </a:cxn>
              <a:cxn ang="0">
                <a:pos x="45" y="0"/>
              </a:cxn>
              <a:cxn ang="0">
                <a:pos x="91" y="45"/>
              </a:cxn>
              <a:cxn ang="0">
                <a:pos x="57" y="45"/>
              </a:cxn>
              <a:cxn ang="0">
                <a:pos x="66" y="36"/>
              </a:cxn>
              <a:cxn ang="0">
                <a:pos x="66" y="117"/>
              </a:cxn>
              <a:cxn ang="0">
                <a:pos x="24" y="117"/>
              </a:cxn>
              <a:cxn ang="0">
                <a:pos x="24" y="36"/>
              </a:cxn>
              <a:cxn ang="0">
                <a:pos x="33" y="45"/>
              </a:cxn>
              <a:cxn ang="0">
                <a:pos x="0" y="45"/>
              </a:cxn>
              <a:cxn ang="0">
                <a:pos x="45" y="0"/>
              </a:cxn>
            </a:cxnLst>
            <a:rect l="0" t="0" r="r" b="b"/>
            <a:pathLst>
              <a:path w="91" h="117">
                <a:moveTo>
                  <a:pt x="27" y="42"/>
                </a:moveTo>
                <a:lnTo>
                  <a:pt x="21" y="27"/>
                </a:lnTo>
                <a:lnTo>
                  <a:pt x="42" y="27"/>
                </a:lnTo>
                <a:lnTo>
                  <a:pt x="42" y="108"/>
                </a:lnTo>
                <a:lnTo>
                  <a:pt x="33" y="99"/>
                </a:lnTo>
                <a:lnTo>
                  <a:pt x="57" y="99"/>
                </a:lnTo>
                <a:lnTo>
                  <a:pt x="48" y="108"/>
                </a:lnTo>
                <a:lnTo>
                  <a:pt x="48" y="27"/>
                </a:lnTo>
                <a:lnTo>
                  <a:pt x="69" y="27"/>
                </a:lnTo>
                <a:lnTo>
                  <a:pt x="63" y="42"/>
                </a:lnTo>
                <a:lnTo>
                  <a:pt x="39" y="18"/>
                </a:lnTo>
                <a:lnTo>
                  <a:pt x="51" y="18"/>
                </a:lnTo>
                <a:lnTo>
                  <a:pt x="27" y="42"/>
                </a:lnTo>
                <a:close/>
                <a:moveTo>
                  <a:pt x="45" y="0"/>
                </a:moveTo>
                <a:lnTo>
                  <a:pt x="91" y="45"/>
                </a:lnTo>
                <a:lnTo>
                  <a:pt x="57" y="45"/>
                </a:lnTo>
                <a:lnTo>
                  <a:pt x="66" y="36"/>
                </a:lnTo>
                <a:lnTo>
                  <a:pt x="66" y="117"/>
                </a:lnTo>
                <a:lnTo>
                  <a:pt x="24" y="117"/>
                </a:lnTo>
                <a:lnTo>
                  <a:pt x="24" y="36"/>
                </a:lnTo>
                <a:lnTo>
                  <a:pt x="33" y="45"/>
                </a:lnTo>
                <a:lnTo>
                  <a:pt x="0" y="45"/>
                </a:lnTo>
                <a:lnTo>
                  <a:pt x="45" y="0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" name="Freeform 357"/>
          <p:cNvSpPr>
            <a:spLocks noEditPoints="1"/>
          </p:cNvSpPr>
          <p:nvPr/>
        </p:nvSpPr>
        <p:spPr bwMode="auto">
          <a:xfrm>
            <a:off x="3962400" y="47244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" name="Freeform 357"/>
          <p:cNvSpPr>
            <a:spLocks noEditPoints="1"/>
          </p:cNvSpPr>
          <p:nvPr/>
        </p:nvSpPr>
        <p:spPr bwMode="auto">
          <a:xfrm>
            <a:off x="3962400" y="38100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Freeform 357"/>
          <p:cNvSpPr>
            <a:spLocks noEditPoints="1"/>
          </p:cNvSpPr>
          <p:nvPr/>
        </p:nvSpPr>
        <p:spPr bwMode="auto">
          <a:xfrm>
            <a:off x="3962400" y="41148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Freeform 357"/>
          <p:cNvSpPr>
            <a:spLocks noEditPoints="1"/>
          </p:cNvSpPr>
          <p:nvPr/>
        </p:nvSpPr>
        <p:spPr bwMode="auto">
          <a:xfrm>
            <a:off x="3962400" y="26320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357"/>
          <p:cNvSpPr>
            <a:spLocks noEditPoints="1"/>
          </p:cNvSpPr>
          <p:nvPr/>
        </p:nvSpPr>
        <p:spPr bwMode="auto">
          <a:xfrm>
            <a:off x="3962400" y="23272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Freeform 357"/>
          <p:cNvSpPr>
            <a:spLocks noEditPoints="1"/>
          </p:cNvSpPr>
          <p:nvPr/>
        </p:nvSpPr>
        <p:spPr bwMode="auto">
          <a:xfrm>
            <a:off x="3962400" y="20224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Freeform 357"/>
          <p:cNvSpPr>
            <a:spLocks noEditPoints="1"/>
          </p:cNvSpPr>
          <p:nvPr/>
        </p:nvSpPr>
        <p:spPr bwMode="auto">
          <a:xfrm>
            <a:off x="3962400" y="16764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Freeform 357"/>
          <p:cNvSpPr>
            <a:spLocks noEditPoints="1"/>
          </p:cNvSpPr>
          <p:nvPr/>
        </p:nvSpPr>
        <p:spPr bwMode="auto">
          <a:xfrm>
            <a:off x="3962400" y="1371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357"/>
          <p:cNvSpPr>
            <a:spLocks noEditPoints="1"/>
          </p:cNvSpPr>
          <p:nvPr/>
        </p:nvSpPr>
        <p:spPr bwMode="auto">
          <a:xfrm>
            <a:off x="3962400" y="10668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Freeform 357"/>
          <p:cNvSpPr>
            <a:spLocks noEditPoints="1"/>
          </p:cNvSpPr>
          <p:nvPr/>
        </p:nvSpPr>
        <p:spPr bwMode="auto">
          <a:xfrm>
            <a:off x="5113337" y="1412875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Freeform 357"/>
          <p:cNvSpPr>
            <a:spLocks noEditPoints="1"/>
          </p:cNvSpPr>
          <p:nvPr/>
        </p:nvSpPr>
        <p:spPr bwMode="auto">
          <a:xfrm>
            <a:off x="7094537" y="4419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Freeform 357"/>
          <p:cNvSpPr>
            <a:spLocks noEditPoints="1"/>
          </p:cNvSpPr>
          <p:nvPr/>
        </p:nvSpPr>
        <p:spPr bwMode="auto">
          <a:xfrm>
            <a:off x="8237537" y="4419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Freeform 357"/>
          <p:cNvSpPr>
            <a:spLocks noEditPoints="1"/>
          </p:cNvSpPr>
          <p:nvPr/>
        </p:nvSpPr>
        <p:spPr bwMode="auto">
          <a:xfrm>
            <a:off x="2903537" y="4419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Freeform 357"/>
          <p:cNvSpPr>
            <a:spLocks noEditPoints="1"/>
          </p:cNvSpPr>
          <p:nvPr/>
        </p:nvSpPr>
        <p:spPr bwMode="auto">
          <a:xfrm>
            <a:off x="2895600" y="47244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" name="Rectangle 160"/>
          <p:cNvSpPr>
            <a:spLocks noChangeArrowheads="1"/>
          </p:cNvSpPr>
          <p:nvPr/>
        </p:nvSpPr>
        <p:spPr bwMode="auto">
          <a:xfrm>
            <a:off x="2943804" y="4953000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" name="Rectangle 160"/>
          <p:cNvSpPr>
            <a:spLocks noChangeArrowheads="1"/>
          </p:cNvSpPr>
          <p:nvPr/>
        </p:nvSpPr>
        <p:spPr bwMode="auto">
          <a:xfrm>
            <a:off x="3962400" y="4953000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0" name="Rectangle 160"/>
          <p:cNvSpPr>
            <a:spLocks noChangeArrowheads="1"/>
          </p:cNvSpPr>
          <p:nvPr/>
        </p:nvSpPr>
        <p:spPr bwMode="auto">
          <a:xfrm>
            <a:off x="5064580" y="4953000"/>
            <a:ext cx="234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11</a:t>
            </a:r>
          </a:p>
        </p:txBody>
      </p:sp>
      <p:sp>
        <p:nvSpPr>
          <p:cNvPr id="321" name="Rectangle 160"/>
          <p:cNvSpPr>
            <a:spLocks noChangeArrowheads="1"/>
          </p:cNvSpPr>
          <p:nvPr/>
        </p:nvSpPr>
        <p:spPr bwMode="auto">
          <a:xfrm>
            <a:off x="6090562" y="4953000"/>
            <a:ext cx="234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13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" name="Rectangle 160"/>
          <p:cNvSpPr>
            <a:spLocks noChangeArrowheads="1"/>
          </p:cNvSpPr>
          <p:nvPr/>
        </p:nvSpPr>
        <p:spPr bwMode="auto">
          <a:xfrm>
            <a:off x="7086600" y="4953000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3" name="Rectangle 160"/>
          <p:cNvSpPr>
            <a:spLocks noChangeArrowheads="1"/>
          </p:cNvSpPr>
          <p:nvPr/>
        </p:nvSpPr>
        <p:spPr bwMode="auto">
          <a:xfrm>
            <a:off x="8264980" y="4953000"/>
            <a:ext cx="1170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4" name="Rectangle 160"/>
          <p:cNvSpPr>
            <a:spLocks noChangeArrowheads="1"/>
          </p:cNvSpPr>
          <p:nvPr/>
        </p:nvSpPr>
        <p:spPr bwMode="auto">
          <a:xfrm>
            <a:off x="2895600" y="5285601"/>
            <a:ext cx="1234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5" name="Rectangle 160"/>
          <p:cNvSpPr>
            <a:spLocks noChangeArrowheads="1"/>
          </p:cNvSpPr>
          <p:nvPr/>
        </p:nvSpPr>
        <p:spPr bwMode="auto">
          <a:xfrm>
            <a:off x="3914196" y="5285601"/>
            <a:ext cx="1426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6" name="Rectangle 160"/>
          <p:cNvSpPr>
            <a:spLocks noChangeArrowheads="1"/>
          </p:cNvSpPr>
          <p:nvPr/>
        </p:nvSpPr>
        <p:spPr bwMode="auto">
          <a:xfrm>
            <a:off x="5124750" y="5285601"/>
            <a:ext cx="1330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A</a:t>
            </a:r>
          </a:p>
        </p:txBody>
      </p:sp>
      <p:sp>
        <p:nvSpPr>
          <p:cNvPr id="327" name="Rectangle 160"/>
          <p:cNvSpPr>
            <a:spLocks noChangeArrowheads="1"/>
          </p:cNvSpPr>
          <p:nvPr/>
        </p:nvSpPr>
        <p:spPr bwMode="auto">
          <a:xfrm>
            <a:off x="6115350" y="5285601"/>
            <a:ext cx="1330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8" name="Rectangle 160"/>
          <p:cNvSpPr>
            <a:spLocks noChangeArrowheads="1"/>
          </p:cNvSpPr>
          <p:nvPr/>
        </p:nvSpPr>
        <p:spPr bwMode="auto">
          <a:xfrm>
            <a:off x="7096332" y="5285601"/>
            <a:ext cx="1426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" name="Rectangle 160"/>
          <p:cNvSpPr>
            <a:spLocks noChangeArrowheads="1"/>
          </p:cNvSpPr>
          <p:nvPr/>
        </p:nvSpPr>
        <p:spPr bwMode="auto">
          <a:xfrm>
            <a:off x="8239332" y="5285601"/>
            <a:ext cx="1426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D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7753351" y="2851150"/>
            <a:ext cx="1047750" cy="304800"/>
          </a:xfrm>
          <a:prstGeom prst="rect">
            <a:avLst/>
          </a:prstGeom>
          <a:solidFill>
            <a:srgbClr val="D0D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Freeform 290"/>
          <p:cNvSpPr>
            <a:spLocks noEditPoints="1"/>
          </p:cNvSpPr>
          <p:nvPr/>
        </p:nvSpPr>
        <p:spPr bwMode="auto">
          <a:xfrm rot="10800000">
            <a:off x="8243575" y="2895600"/>
            <a:ext cx="144463" cy="187325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" y="72"/>
              </a:cxn>
              <a:cxn ang="0">
                <a:pos x="24" y="81"/>
              </a:cxn>
              <a:cxn ang="0">
                <a:pos x="24" y="0"/>
              </a:cxn>
              <a:cxn ang="0">
                <a:pos x="66" y="0"/>
              </a:cxn>
              <a:cxn ang="0">
                <a:pos x="66" y="81"/>
              </a:cxn>
              <a:cxn ang="0">
                <a:pos x="57" y="72"/>
              </a:cxn>
              <a:cxn ang="0">
                <a:pos x="91" y="72"/>
              </a:cxn>
              <a:cxn ang="0">
                <a:pos x="45" y="118"/>
              </a:cxn>
              <a:cxn ang="0">
                <a:pos x="0" y="72"/>
              </a:cxn>
              <a:cxn ang="0">
                <a:pos x="51" y="99"/>
              </a:cxn>
              <a:cxn ang="0">
                <a:pos x="39" y="99"/>
              </a:cxn>
              <a:cxn ang="0">
                <a:pos x="63" y="75"/>
              </a:cxn>
              <a:cxn ang="0">
                <a:pos x="69" y="90"/>
              </a:cxn>
              <a:cxn ang="0">
                <a:pos x="48" y="90"/>
              </a:cxn>
              <a:cxn ang="0">
                <a:pos x="48" y="9"/>
              </a:cxn>
              <a:cxn ang="0">
                <a:pos x="57" y="18"/>
              </a:cxn>
              <a:cxn ang="0">
                <a:pos x="33" y="18"/>
              </a:cxn>
              <a:cxn ang="0">
                <a:pos x="42" y="9"/>
              </a:cxn>
              <a:cxn ang="0">
                <a:pos x="42" y="90"/>
              </a:cxn>
              <a:cxn ang="0">
                <a:pos x="21" y="90"/>
              </a:cxn>
              <a:cxn ang="0">
                <a:pos x="27" y="75"/>
              </a:cxn>
              <a:cxn ang="0">
                <a:pos x="51" y="99"/>
              </a:cxn>
            </a:cxnLst>
            <a:rect l="0" t="0" r="r" b="b"/>
            <a:pathLst>
              <a:path w="91" h="118">
                <a:moveTo>
                  <a:pt x="0" y="72"/>
                </a:moveTo>
                <a:lnTo>
                  <a:pt x="33" y="72"/>
                </a:lnTo>
                <a:lnTo>
                  <a:pt x="24" y="81"/>
                </a:lnTo>
                <a:lnTo>
                  <a:pt x="24" y="0"/>
                </a:lnTo>
                <a:lnTo>
                  <a:pt x="66" y="0"/>
                </a:lnTo>
                <a:lnTo>
                  <a:pt x="66" y="81"/>
                </a:lnTo>
                <a:lnTo>
                  <a:pt x="57" y="72"/>
                </a:lnTo>
                <a:lnTo>
                  <a:pt x="91" y="72"/>
                </a:lnTo>
                <a:lnTo>
                  <a:pt x="45" y="118"/>
                </a:lnTo>
                <a:lnTo>
                  <a:pt x="0" y="72"/>
                </a:lnTo>
                <a:close/>
                <a:moveTo>
                  <a:pt x="51" y="99"/>
                </a:moveTo>
                <a:lnTo>
                  <a:pt x="39" y="99"/>
                </a:lnTo>
                <a:lnTo>
                  <a:pt x="63" y="75"/>
                </a:lnTo>
                <a:lnTo>
                  <a:pt x="69" y="90"/>
                </a:lnTo>
                <a:lnTo>
                  <a:pt x="48" y="90"/>
                </a:lnTo>
                <a:lnTo>
                  <a:pt x="48" y="9"/>
                </a:lnTo>
                <a:lnTo>
                  <a:pt x="57" y="18"/>
                </a:lnTo>
                <a:lnTo>
                  <a:pt x="33" y="18"/>
                </a:lnTo>
                <a:lnTo>
                  <a:pt x="42" y="9"/>
                </a:lnTo>
                <a:lnTo>
                  <a:pt x="42" y="90"/>
                </a:lnTo>
                <a:lnTo>
                  <a:pt x="21" y="90"/>
                </a:lnTo>
                <a:lnTo>
                  <a:pt x="27" y="75"/>
                </a:lnTo>
                <a:lnTo>
                  <a:pt x="51" y="99"/>
                </a:lnTo>
                <a:close/>
              </a:path>
            </a:pathLst>
          </a:custGeom>
          <a:solidFill>
            <a:srgbClr val="385D8A"/>
          </a:solidFill>
          <a:ln w="0" cap="flat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3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3" dur="500"/>
                                        <p:tgtEl>
                                          <p:spTgt spid="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6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1" dur="50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0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5" dur="5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5" dur="500"/>
                                        <p:tgtEl>
                                          <p:spTgt spid="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3" dur="50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3" dur="50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6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1"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6" dur="500"/>
                                        <p:tgtEl>
                                          <p:spTgt spid="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1" dur="500"/>
                                        <p:tgtEl>
                                          <p:spTgt spid="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6" dur="5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9" dur="5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4"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6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9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2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5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8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1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2" fill="hold">
                      <p:stCondLst>
                        <p:cond delay="indefinite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6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7" fill="hold">
                      <p:stCondLst>
                        <p:cond delay="indefinite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2" fill="hold">
                      <p:stCondLst>
                        <p:cond delay="indefinite"/>
                      </p:stCondLst>
                      <p:childTnLst>
                        <p:par>
                          <p:cTn id="553" fill="hold">
                            <p:stCondLst>
                              <p:cond delay="0"/>
                            </p:stCondLst>
                            <p:childTnLst>
                              <p:par>
                                <p:cTn id="5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2" fill="hold">
                      <p:stCondLst>
                        <p:cond delay="indefinite"/>
                      </p:stCondLst>
                      <p:childTnLst>
                        <p:par>
                          <p:cTn id="573" fill="hold">
                            <p:stCondLst>
                              <p:cond delay="0"/>
                            </p:stCondLst>
                            <p:childTnLst>
                              <p:par>
                                <p:cTn id="5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2" fill="hold">
                      <p:stCondLst>
                        <p:cond delay="indefinite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>
                      <p:stCondLst>
                        <p:cond delay="indefinite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2" fill="hold">
                      <p:stCondLst>
                        <p:cond delay="indefinite"/>
                      </p:stCondLst>
                      <p:childTnLst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2" fill="hold">
                      <p:stCondLst>
                        <p:cond delay="indefinite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9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5" fill="hold">
                      <p:stCondLst>
                        <p:cond delay="indefinite"/>
                      </p:stCondLst>
                      <p:childTnLst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0" fill="hold">
                      <p:stCondLst>
                        <p:cond delay="indefinite"/>
                      </p:stCondLst>
                      <p:childTnLst>
                        <p:par>
                          <p:cTn id="651" fill="hold">
                            <p:stCondLst>
                              <p:cond delay="0"/>
                            </p:stCondLst>
                            <p:childTnLst>
                              <p:par>
                                <p:cTn id="6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0" fill="hold">
                      <p:stCondLst>
                        <p:cond delay="indefinite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0" fill="hold">
                      <p:stCondLst>
                        <p:cond delay="indefinite"/>
                      </p:stCondLst>
                      <p:childTnLst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5" fill="hold">
                      <p:stCondLst>
                        <p:cond delay="indefinite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0" fill="hold">
                      <p:stCondLst>
                        <p:cond delay="indefinite"/>
                      </p:stCondLst>
                      <p:childTnLst>
                        <p:par>
                          <p:cTn id="681" fill="hold">
                            <p:stCondLst>
                              <p:cond delay="0"/>
                            </p:stCondLst>
                            <p:childTnLst>
                              <p:par>
                                <p:cTn id="6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5" fill="hold">
                      <p:stCondLst>
                        <p:cond delay="indefinite"/>
                      </p:stCondLst>
                      <p:childTnLst>
                        <p:par>
                          <p:cTn id="686" fill="hold">
                            <p:stCondLst>
                              <p:cond delay="0"/>
                            </p:stCondLst>
                            <p:childTnLst>
                              <p:par>
                                <p:cTn id="6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 animBg="1"/>
      <p:bldP spid="1031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39" grpId="0" animBg="1"/>
      <p:bldP spid="1041" grpId="0" animBg="1"/>
      <p:bldP spid="1042" grpId="0" animBg="1"/>
      <p:bldP spid="1044" grpId="0" animBg="1"/>
      <p:bldP spid="1045" grpId="0" animBg="1"/>
      <p:bldP spid="1046" grpId="0" animBg="1"/>
      <p:bldP spid="1047" grpId="0" animBg="1"/>
      <p:bldP spid="1049" grpId="0" animBg="1"/>
      <p:bldP spid="1050" grpId="0" animBg="1"/>
      <p:bldP spid="1051" grpId="0" animBg="1"/>
      <p:bldP spid="1053" grpId="0" animBg="1"/>
      <p:bldP spid="1054" grpId="0" animBg="1"/>
      <p:bldP spid="1055" grpId="0" animBg="1"/>
      <p:bldP spid="1058" grpId="0" animBg="1"/>
      <p:bldP spid="1060" grpId="0" animBg="1"/>
      <p:bldP spid="1064" grpId="0" animBg="1"/>
      <p:bldP spid="1065" grpId="0" animBg="1"/>
      <p:bldP spid="1066" grpId="0" animBg="1"/>
      <p:bldP spid="1067" grpId="0" animBg="1"/>
      <p:bldP spid="1068" grpId="0" animBg="1"/>
      <p:bldP spid="1070" grpId="0" animBg="1"/>
      <p:bldP spid="1071" grpId="0" animBg="1"/>
      <p:bldP spid="1072" grpId="0" animBg="1"/>
      <p:bldP spid="1074" grpId="0" animBg="1"/>
      <p:bldP spid="1075" grpId="0" animBg="1"/>
      <p:bldP spid="1076" grpId="0" animBg="1"/>
      <p:bldP spid="1080" grpId="0" animBg="1"/>
      <p:bldP spid="1081" grpId="0" animBg="1"/>
      <p:bldP spid="1082" grpId="0" animBg="1"/>
      <p:bldP spid="1084" grpId="0" animBg="1"/>
      <p:bldP spid="1089" grpId="0" animBg="1"/>
      <p:bldP spid="1090" grpId="0" animBg="1"/>
      <p:bldP spid="1091" grpId="0" animBg="1"/>
      <p:bldP spid="1093" grpId="0" animBg="1"/>
      <p:bldP spid="1096" grpId="0" animBg="1"/>
      <p:bldP spid="1099" grpId="0" animBg="1"/>
      <p:bldP spid="1100" grpId="0" animBg="1"/>
      <p:bldP spid="1101" grpId="0" animBg="1"/>
      <p:bldP spid="1102" grpId="0" animBg="1"/>
      <p:bldP spid="1103" grpId="0" animBg="1"/>
      <p:bldP spid="1105" grpId="0" animBg="1"/>
      <p:bldP spid="1106" grpId="0" animBg="1"/>
      <p:bldP spid="1107" grpId="0" animBg="1"/>
      <p:bldP spid="1108" grpId="0" animBg="1"/>
      <p:bldP spid="1110" grpId="0" animBg="1"/>
      <p:bldP spid="1156" grpId="0"/>
      <p:bldP spid="1160" grpId="0"/>
      <p:bldP spid="1167" grpId="0"/>
      <p:bldP spid="1169" grpId="0"/>
      <p:bldP spid="1171" grpId="0"/>
      <p:bldP spid="1172" grpId="0"/>
      <p:bldP spid="1173" grpId="0"/>
      <p:bldP spid="1174" grpId="0"/>
      <p:bldP spid="1175" grpId="0"/>
      <p:bldP spid="1176" grpId="0"/>
      <p:bldP spid="1178" grpId="0"/>
      <p:bldP spid="1179" grpId="0"/>
      <p:bldP spid="1180" grpId="0"/>
      <p:bldP spid="1181" grpId="0"/>
      <p:bldP spid="1182" grpId="0"/>
      <p:bldP spid="1184" grpId="0"/>
      <p:bldP spid="1191" grpId="0"/>
      <p:bldP spid="1201" grpId="0" animBg="1"/>
      <p:bldP spid="1203" grpId="0" animBg="1"/>
      <p:bldP spid="1205" grpId="0" animBg="1"/>
      <p:bldP spid="1207" grpId="0" animBg="1"/>
      <p:bldP spid="1211" grpId="0" animBg="1"/>
      <p:bldP spid="1215" grpId="0" animBg="1"/>
      <p:bldP spid="1219" grpId="0" animBg="1"/>
      <p:bldP spid="1221" grpId="0" animBg="1"/>
      <p:bldP spid="1236" grpId="0" animBg="1"/>
      <p:bldP spid="1244" grpId="0" animBg="1"/>
      <p:bldP spid="1381" grpId="0" animBg="1"/>
      <p:bldP spid="1272" grpId="0" animBg="1"/>
      <p:bldP spid="1274" grpId="0" animBg="1"/>
      <p:bldP spid="1276" grpId="0" animBg="1"/>
      <p:bldP spid="1278" grpId="0" animBg="1"/>
      <p:bldP spid="1280" grpId="0" animBg="1"/>
      <p:bldP spid="1284" grpId="0" animBg="1"/>
      <p:bldP spid="1286" grpId="0" animBg="1"/>
      <p:bldP spid="1288" grpId="0" animBg="1"/>
      <p:bldP spid="1292" grpId="0" animBg="1"/>
      <p:bldP spid="1294" grpId="0" animBg="1"/>
      <p:bldP spid="1296" grpId="0" animBg="1"/>
      <p:bldP spid="1298" grpId="0" animBg="1"/>
      <p:bldP spid="1300" grpId="0" animBg="1"/>
      <p:bldP spid="1302" grpId="0" animBg="1"/>
      <p:bldP spid="1304" grpId="0" animBg="1"/>
      <p:bldP spid="1308" grpId="0" animBg="1"/>
      <p:bldP spid="1310" grpId="0" animBg="1"/>
      <p:bldP spid="1312" grpId="0" animBg="1"/>
      <p:bldP spid="1316" grpId="0" animBg="1"/>
      <p:bldP spid="1318" grpId="0" animBg="1"/>
      <p:bldP spid="1385" grpId="0" animBg="1"/>
      <p:bldP spid="247" grpId="0"/>
      <p:bldP spid="248" grpId="0"/>
      <p:bldP spid="249" grpId="0"/>
      <p:bldP spid="250" grpId="0"/>
      <p:bldP spid="251" grpId="0" animBg="1"/>
      <p:bldP spid="253" grpId="0" animBg="1"/>
      <p:bldP spid="254" grpId="0" animBg="1"/>
      <p:bldP spid="255" grpId="0" animBg="1"/>
      <p:bldP spid="291" grpId="0" animBg="1"/>
      <p:bldP spid="292" grpId="0" animBg="1"/>
      <p:bldP spid="293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4" grpId="0" animBg="1"/>
      <p:bldP spid="305" grpId="0" animBg="1"/>
      <p:bldP spid="306" grpId="0" animBg="1"/>
      <p:bldP spid="308" grpId="0" animBg="1"/>
      <p:bldP spid="309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8" grpId="0"/>
      <p:bldP spid="319" grpId="0"/>
      <p:bldP spid="320" grpId="0"/>
      <p:bldP spid="321" grpId="0"/>
      <p:bldP spid="322" grpId="0"/>
      <p:bldP spid="323" grpId="0"/>
      <p:bldP spid="324" grpId="0"/>
      <p:bldP spid="325" grpId="0"/>
      <p:bldP spid="326" grpId="0"/>
      <p:bldP spid="327" grpId="0"/>
      <p:bldP spid="328" grpId="0"/>
      <p:bldP spid="329" grpId="0"/>
      <p:bldP spid="10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720975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makes Central Park class apart ?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Location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Luxury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Density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Greenery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Seamless Movement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Amenities</a:t>
            </a:r>
            <a:endParaRPr lang="en-US" sz="3000" dirty="0" smtClean="0">
              <a:solidFill>
                <a:schemeClr val="bg1"/>
              </a:solidFill>
            </a:endParaRPr>
          </a:p>
          <a:p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Layout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Maintenance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Gentry 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Infrastructure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Connectivity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Security</a:t>
            </a:r>
            <a:endParaRPr lang="en-US" sz="3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 now we know why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CENTRAL PARK + SOHNA ROAD makes for an amazing duo!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27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3048" y="2799333"/>
            <a:ext cx="2020951" cy="0"/>
          </a:xfrm>
          <a:custGeom>
            <a:avLst/>
            <a:gdLst/>
            <a:ahLst/>
            <a:cxnLst/>
            <a:rect l="l" t="t" r="r" b="b"/>
            <a:pathLst>
              <a:path w="2020951">
                <a:moveTo>
                  <a:pt x="0" y="0"/>
                </a:moveTo>
                <a:lnTo>
                  <a:pt x="2020951" y="0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23048" y="2471737"/>
            <a:ext cx="2020951" cy="327596"/>
          </a:xfrm>
          <a:custGeom>
            <a:avLst/>
            <a:gdLst/>
            <a:ahLst/>
            <a:cxnLst/>
            <a:rect l="l" t="t" r="r" b="b"/>
            <a:pathLst>
              <a:path w="2020951" h="327596">
                <a:moveTo>
                  <a:pt x="2020951" y="0"/>
                </a:moveTo>
                <a:lnTo>
                  <a:pt x="0" y="0"/>
                </a:lnTo>
                <a:lnTo>
                  <a:pt x="0" y="327596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8011" y="2279776"/>
            <a:ext cx="1859280" cy="383794"/>
          </a:xfrm>
          <a:custGeom>
            <a:avLst/>
            <a:gdLst/>
            <a:ahLst/>
            <a:cxnLst/>
            <a:rect l="l" t="t" r="r" b="b"/>
            <a:pathLst>
              <a:path w="1859280" h="383794">
                <a:moveTo>
                  <a:pt x="1795399" y="0"/>
                </a:moveTo>
                <a:lnTo>
                  <a:pt x="62117" y="27"/>
                </a:lnTo>
                <a:lnTo>
                  <a:pt x="23212" y="14712"/>
                </a:lnTo>
                <a:lnTo>
                  <a:pt x="1633" y="49598"/>
                </a:lnTo>
                <a:lnTo>
                  <a:pt x="0" y="64008"/>
                </a:lnTo>
                <a:lnTo>
                  <a:pt x="27" y="321676"/>
                </a:lnTo>
                <a:lnTo>
                  <a:pt x="14712" y="360581"/>
                </a:lnTo>
                <a:lnTo>
                  <a:pt x="49598" y="382160"/>
                </a:lnTo>
                <a:lnTo>
                  <a:pt x="64008" y="383794"/>
                </a:lnTo>
                <a:lnTo>
                  <a:pt x="1797186" y="383769"/>
                </a:lnTo>
                <a:lnTo>
                  <a:pt x="1836100" y="369116"/>
                </a:lnTo>
                <a:lnTo>
                  <a:pt x="1857649" y="334208"/>
                </a:lnTo>
                <a:lnTo>
                  <a:pt x="1859280" y="319786"/>
                </a:lnTo>
                <a:lnTo>
                  <a:pt x="1859255" y="62220"/>
                </a:lnTo>
                <a:lnTo>
                  <a:pt x="1844654" y="23254"/>
                </a:lnTo>
                <a:lnTo>
                  <a:pt x="1809815" y="1637"/>
                </a:lnTo>
                <a:lnTo>
                  <a:pt x="17953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8011" y="2279776"/>
            <a:ext cx="1859280" cy="383794"/>
          </a:xfrm>
          <a:custGeom>
            <a:avLst/>
            <a:gdLst/>
            <a:ahLst/>
            <a:cxnLst/>
            <a:rect l="l" t="t" r="r" b="b"/>
            <a:pathLst>
              <a:path w="1859280" h="383794">
                <a:moveTo>
                  <a:pt x="0" y="64008"/>
                </a:moveTo>
                <a:lnTo>
                  <a:pt x="13606" y="24584"/>
                </a:lnTo>
                <a:lnTo>
                  <a:pt x="47834" y="2067"/>
                </a:lnTo>
                <a:lnTo>
                  <a:pt x="1795399" y="0"/>
                </a:lnTo>
                <a:lnTo>
                  <a:pt x="1809815" y="1637"/>
                </a:lnTo>
                <a:lnTo>
                  <a:pt x="1844654" y="23254"/>
                </a:lnTo>
                <a:lnTo>
                  <a:pt x="1859255" y="62220"/>
                </a:lnTo>
                <a:lnTo>
                  <a:pt x="1859280" y="319786"/>
                </a:lnTo>
                <a:lnTo>
                  <a:pt x="1857649" y="334208"/>
                </a:lnTo>
                <a:lnTo>
                  <a:pt x="1836100" y="369116"/>
                </a:lnTo>
                <a:lnTo>
                  <a:pt x="1797186" y="383769"/>
                </a:lnTo>
                <a:lnTo>
                  <a:pt x="64008" y="383794"/>
                </a:lnTo>
                <a:lnTo>
                  <a:pt x="49598" y="382160"/>
                </a:lnTo>
                <a:lnTo>
                  <a:pt x="14712" y="360581"/>
                </a:lnTo>
                <a:lnTo>
                  <a:pt x="27" y="321676"/>
                </a:lnTo>
                <a:lnTo>
                  <a:pt x="0" y="6400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3048" y="3388995"/>
            <a:ext cx="2020951" cy="0"/>
          </a:xfrm>
          <a:custGeom>
            <a:avLst/>
            <a:gdLst/>
            <a:ahLst/>
            <a:cxnLst/>
            <a:rect l="l" t="t" r="r" b="b"/>
            <a:pathLst>
              <a:path w="2020951">
                <a:moveTo>
                  <a:pt x="0" y="0"/>
                </a:moveTo>
                <a:lnTo>
                  <a:pt x="2020951" y="0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23048" y="3061398"/>
            <a:ext cx="2020951" cy="327596"/>
          </a:xfrm>
          <a:custGeom>
            <a:avLst/>
            <a:gdLst/>
            <a:ahLst/>
            <a:cxnLst/>
            <a:rect l="l" t="t" r="r" b="b"/>
            <a:pathLst>
              <a:path w="2020951" h="327596">
                <a:moveTo>
                  <a:pt x="2020951" y="0"/>
                </a:moveTo>
                <a:lnTo>
                  <a:pt x="0" y="0"/>
                </a:lnTo>
                <a:lnTo>
                  <a:pt x="0" y="327596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25918" y="2869438"/>
            <a:ext cx="1852167" cy="383794"/>
          </a:xfrm>
          <a:custGeom>
            <a:avLst/>
            <a:gdLst/>
            <a:ahLst/>
            <a:cxnLst/>
            <a:rect l="l" t="t" r="r" b="b"/>
            <a:pathLst>
              <a:path w="1852167" h="383794">
                <a:moveTo>
                  <a:pt x="1788159" y="0"/>
                </a:moveTo>
                <a:lnTo>
                  <a:pt x="62117" y="27"/>
                </a:lnTo>
                <a:lnTo>
                  <a:pt x="23212" y="14712"/>
                </a:lnTo>
                <a:lnTo>
                  <a:pt x="1633" y="49598"/>
                </a:lnTo>
                <a:lnTo>
                  <a:pt x="0" y="64008"/>
                </a:lnTo>
                <a:lnTo>
                  <a:pt x="27" y="321682"/>
                </a:lnTo>
                <a:lnTo>
                  <a:pt x="14712" y="360634"/>
                </a:lnTo>
                <a:lnTo>
                  <a:pt x="49598" y="382166"/>
                </a:lnTo>
                <a:lnTo>
                  <a:pt x="64007" y="383794"/>
                </a:lnTo>
                <a:lnTo>
                  <a:pt x="1790050" y="383766"/>
                </a:lnTo>
                <a:lnTo>
                  <a:pt x="1828955" y="369122"/>
                </a:lnTo>
                <a:lnTo>
                  <a:pt x="1850534" y="334234"/>
                </a:lnTo>
                <a:lnTo>
                  <a:pt x="1852167" y="319786"/>
                </a:lnTo>
                <a:lnTo>
                  <a:pt x="1852140" y="62117"/>
                </a:lnTo>
                <a:lnTo>
                  <a:pt x="1837455" y="23212"/>
                </a:lnTo>
                <a:lnTo>
                  <a:pt x="1802569" y="1633"/>
                </a:lnTo>
                <a:lnTo>
                  <a:pt x="178815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25918" y="2869438"/>
            <a:ext cx="1852167" cy="383794"/>
          </a:xfrm>
          <a:custGeom>
            <a:avLst/>
            <a:gdLst/>
            <a:ahLst/>
            <a:cxnLst/>
            <a:rect l="l" t="t" r="r" b="b"/>
            <a:pathLst>
              <a:path w="1852167" h="383794">
                <a:moveTo>
                  <a:pt x="0" y="64008"/>
                </a:moveTo>
                <a:lnTo>
                  <a:pt x="13606" y="24584"/>
                </a:lnTo>
                <a:lnTo>
                  <a:pt x="47834" y="2067"/>
                </a:lnTo>
                <a:lnTo>
                  <a:pt x="1788159" y="0"/>
                </a:lnTo>
                <a:lnTo>
                  <a:pt x="1802569" y="1633"/>
                </a:lnTo>
                <a:lnTo>
                  <a:pt x="1837455" y="23212"/>
                </a:lnTo>
                <a:lnTo>
                  <a:pt x="1852140" y="62117"/>
                </a:lnTo>
                <a:lnTo>
                  <a:pt x="1852167" y="319786"/>
                </a:lnTo>
                <a:lnTo>
                  <a:pt x="1850534" y="334234"/>
                </a:lnTo>
                <a:lnTo>
                  <a:pt x="1828955" y="369122"/>
                </a:lnTo>
                <a:lnTo>
                  <a:pt x="1790050" y="383766"/>
                </a:lnTo>
                <a:lnTo>
                  <a:pt x="64007" y="383794"/>
                </a:lnTo>
                <a:lnTo>
                  <a:pt x="49598" y="382166"/>
                </a:lnTo>
                <a:lnTo>
                  <a:pt x="14712" y="360634"/>
                </a:lnTo>
                <a:lnTo>
                  <a:pt x="27" y="321682"/>
                </a:lnTo>
                <a:lnTo>
                  <a:pt x="0" y="6400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23048" y="3978655"/>
            <a:ext cx="2020951" cy="0"/>
          </a:xfrm>
          <a:custGeom>
            <a:avLst/>
            <a:gdLst/>
            <a:ahLst/>
            <a:cxnLst/>
            <a:rect l="l" t="t" r="r" b="b"/>
            <a:pathLst>
              <a:path w="2020951">
                <a:moveTo>
                  <a:pt x="0" y="0"/>
                </a:moveTo>
                <a:lnTo>
                  <a:pt x="2020951" y="0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23048" y="3651059"/>
            <a:ext cx="2020951" cy="327596"/>
          </a:xfrm>
          <a:custGeom>
            <a:avLst/>
            <a:gdLst/>
            <a:ahLst/>
            <a:cxnLst/>
            <a:rect l="l" t="t" r="r" b="b"/>
            <a:pathLst>
              <a:path w="2020951" h="327596">
                <a:moveTo>
                  <a:pt x="2020951" y="0"/>
                </a:moveTo>
                <a:lnTo>
                  <a:pt x="0" y="0"/>
                </a:lnTo>
                <a:lnTo>
                  <a:pt x="0" y="327596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39000" y="3459226"/>
            <a:ext cx="1856358" cy="383667"/>
          </a:xfrm>
          <a:custGeom>
            <a:avLst/>
            <a:gdLst/>
            <a:ahLst/>
            <a:cxnLst/>
            <a:rect l="l" t="t" r="r" b="b"/>
            <a:pathLst>
              <a:path w="1856358" h="383667">
                <a:moveTo>
                  <a:pt x="1792351" y="0"/>
                </a:moveTo>
                <a:lnTo>
                  <a:pt x="62214" y="24"/>
                </a:lnTo>
                <a:lnTo>
                  <a:pt x="23202" y="14625"/>
                </a:lnTo>
                <a:lnTo>
                  <a:pt x="1630" y="49464"/>
                </a:lnTo>
                <a:lnTo>
                  <a:pt x="0" y="63881"/>
                </a:lnTo>
                <a:lnTo>
                  <a:pt x="24" y="321573"/>
                </a:lnTo>
                <a:lnTo>
                  <a:pt x="14636" y="360487"/>
                </a:lnTo>
                <a:lnTo>
                  <a:pt x="49545" y="382036"/>
                </a:lnTo>
                <a:lnTo>
                  <a:pt x="64007" y="383667"/>
                </a:lnTo>
                <a:lnTo>
                  <a:pt x="1794144" y="383642"/>
                </a:lnTo>
                <a:lnTo>
                  <a:pt x="1833156" y="369041"/>
                </a:lnTo>
                <a:lnTo>
                  <a:pt x="1854728" y="334202"/>
                </a:lnTo>
                <a:lnTo>
                  <a:pt x="1856358" y="319786"/>
                </a:lnTo>
                <a:lnTo>
                  <a:pt x="1856334" y="62093"/>
                </a:lnTo>
                <a:lnTo>
                  <a:pt x="1841722" y="23179"/>
                </a:lnTo>
                <a:lnTo>
                  <a:pt x="1806813" y="1630"/>
                </a:lnTo>
                <a:lnTo>
                  <a:pt x="1792351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39000" y="3459226"/>
            <a:ext cx="1856358" cy="383667"/>
          </a:xfrm>
          <a:custGeom>
            <a:avLst/>
            <a:gdLst/>
            <a:ahLst/>
            <a:cxnLst/>
            <a:rect l="l" t="t" r="r" b="b"/>
            <a:pathLst>
              <a:path w="1856358" h="383667">
                <a:moveTo>
                  <a:pt x="0" y="63881"/>
                </a:moveTo>
                <a:lnTo>
                  <a:pt x="13592" y="24474"/>
                </a:lnTo>
                <a:lnTo>
                  <a:pt x="47873" y="2037"/>
                </a:lnTo>
                <a:lnTo>
                  <a:pt x="1792351" y="0"/>
                </a:lnTo>
                <a:lnTo>
                  <a:pt x="1806813" y="1630"/>
                </a:lnTo>
                <a:lnTo>
                  <a:pt x="1841722" y="23179"/>
                </a:lnTo>
                <a:lnTo>
                  <a:pt x="1856334" y="62093"/>
                </a:lnTo>
                <a:lnTo>
                  <a:pt x="1856358" y="319786"/>
                </a:lnTo>
                <a:lnTo>
                  <a:pt x="1854728" y="334202"/>
                </a:lnTo>
                <a:lnTo>
                  <a:pt x="1833156" y="369041"/>
                </a:lnTo>
                <a:lnTo>
                  <a:pt x="1794144" y="383642"/>
                </a:lnTo>
                <a:lnTo>
                  <a:pt x="64007" y="383667"/>
                </a:lnTo>
                <a:lnTo>
                  <a:pt x="49545" y="382036"/>
                </a:lnTo>
                <a:lnTo>
                  <a:pt x="14636" y="360487"/>
                </a:lnTo>
                <a:lnTo>
                  <a:pt x="24" y="321573"/>
                </a:lnTo>
                <a:lnTo>
                  <a:pt x="0" y="6388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23048" y="4568316"/>
            <a:ext cx="2020951" cy="0"/>
          </a:xfrm>
          <a:custGeom>
            <a:avLst/>
            <a:gdLst/>
            <a:ahLst/>
            <a:cxnLst/>
            <a:rect l="l" t="t" r="r" b="b"/>
            <a:pathLst>
              <a:path w="2020951">
                <a:moveTo>
                  <a:pt x="0" y="0"/>
                </a:moveTo>
                <a:lnTo>
                  <a:pt x="2020951" y="0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23048" y="4240720"/>
            <a:ext cx="2020951" cy="327596"/>
          </a:xfrm>
          <a:custGeom>
            <a:avLst/>
            <a:gdLst/>
            <a:ahLst/>
            <a:cxnLst/>
            <a:rect l="l" t="t" r="r" b="b"/>
            <a:pathLst>
              <a:path w="2020951" h="327596">
                <a:moveTo>
                  <a:pt x="2020951" y="0"/>
                </a:moveTo>
                <a:lnTo>
                  <a:pt x="0" y="0"/>
                </a:lnTo>
                <a:lnTo>
                  <a:pt x="0" y="327596"/>
                </a:lnTo>
              </a:path>
            </a:pathLst>
          </a:custGeom>
          <a:ln w="25400">
            <a:solidFill>
              <a:srgbClr val="E36C0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25918" y="4048886"/>
            <a:ext cx="1859406" cy="383667"/>
          </a:xfrm>
          <a:custGeom>
            <a:avLst/>
            <a:gdLst/>
            <a:ahLst/>
            <a:cxnLst/>
            <a:rect l="l" t="t" r="r" b="b"/>
            <a:pathLst>
              <a:path w="1859406" h="383667">
                <a:moveTo>
                  <a:pt x="1795399" y="0"/>
                </a:moveTo>
                <a:lnTo>
                  <a:pt x="62220" y="24"/>
                </a:lnTo>
                <a:lnTo>
                  <a:pt x="23254" y="14625"/>
                </a:lnTo>
                <a:lnTo>
                  <a:pt x="1637" y="49464"/>
                </a:lnTo>
                <a:lnTo>
                  <a:pt x="0" y="63881"/>
                </a:lnTo>
                <a:lnTo>
                  <a:pt x="24" y="321573"/>
                </a:lnTo>
                <a:lnTo>
                  <a:pt x="14677" y="360487"/>
                </a:lnTo>
                <a:lnTo>
                  <a:pt x="49585" y="382036"/>
                </a:lnTo>
                <a:lnTo>
                  <a:pt x="64007" y="383667"/>
                </a:lnTo>
                <a:lnTo>
                  <a:pt x="1797186" y="383642"/>
                </a:lnTo>
                <a:lnTo>
                  <a:pt x="1836152" y="369041"/>
                </a:lnTo>
                <a:lnTo>
                  <a:pt x="1857769" y="334202"/>
                </a:lnTo>
                <a:lnTo>
                  <a:pt x="1859406" y="319786"/>
                </a:lnTo>
                <a:lnTo>
                  <a:pt x="1859382" y="62093"/>
                </a:lnTo>
                <a:lnTo>
                  <a:pt x="1844729" y="23179"/>
                </a:lnTo>
                <a:lnTo>
                  <a:pt x="1809821" y="1630"/>
                </a:lnTo>
                <a:lnTo>
                  <a:pt x="17953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25918" y="4048886"/>
            <a:ext cx="1859406" cy="383667"/>
          </a:xfrm>
          <a:custGeom>
            <a:avLst/>
            <a:gdLst/>
            <a:ahLst/>
            <a:cxnLst/>
            <a:rect l="l" t="t" r="r" b="b"/>
            <a:pathLst>
              <a:path w="1859406" h="383667">
                <a:moveTo>
                  <a:pt x="0" y="63881"/>
                </a:moveTo>
                <a:lnTo>
                  <a:pt x="13631" y="24474"/>
                </a:lnTo>
                <a:lnTo>
                  <a:pt x="47916" y="2037"/>
                </a:lnTo>
                <a:lnTo>
                  <a:pt x="1795399" y="0"/>
                </a:lnTo>
                <a:lnTo>
                  <a:pt x="1809821" y="1630"/>
                </a:lnTo>
                <a:lnTo>
                  <a:pt x="1844729" y="23179"/>
                </a:lnTo>
                <a:lnTo>
                  <a:pt x="1859382" y="62093"/>
                </a:lnTo>
                <a:lnTo>
                  <a:pt x="1859406" y="319786"/>
                </a:lnTo>
                <a:lnTo>
                  <a:pt x="1857769" y="334202"/>
                </a:lnTo>
                <a:lnTo>
                  <a:pt x="1836152" y="369041"/>
                </a:lnTo>
                <a:lnTo>
                  <a:pt x="1797186" y="383642"/>
                </a:lnTo>
                <a:lnTo>
                  <a:pt x="64007" y="383667"/>
                </a:lnTo>
                <a:lnTo>
                  <a:pt x="49585" y="382036"/>
                </a:lnTo>
                <a:lnTo>
                  <a:pt x="14677" y="360487"/>
                </a:lnTo>
                <a:lnTo>
                  <a:pt x="24" y="321573"/>
                </a:lnTo>
                <a:lnTo>
                  <a:pt x="0" y="6388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69606" y="2335657"/>
            <a:ext cx="1635760" cy="202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spc="-3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eal </a:t>
            </a:r>
            <a:r>
              <a:rPr sz="1500" spc="-15" dirty="0" smtClean="0">
                <a:solidFill>
                  <a:srgbClr val="FFFFFF"/>
                </a:solidFill>
                <a:cs typeface="Calibri"/>
              </a:rPr>
              <a:t>es</a:t>
            </a:r>
            <a:r>
              <a:rPr sz="1500" spc="-3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500" spc="-15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500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e</a:t>
            </a:r>
            <a:endParaRPr sz="1500">
              <a:solidFill>
                <a:prstClr val="black"/>
              </a:solidFill>
              <a:cs typeface="Calibri"/>
            </a:endParaRPr>
          </a:p>
          <a:p>
            <a:pPr marL="30480" marR="12700">
              <a:lnSpc>
                <a:spcPct val="258000"/>
              </a:lnSpc>
            </a:pPr>
            <a:r>
              <a:rPr sz="1500" spc="-5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500" spc="-5" dirty="0" smtClean="0">
                <a:solidFill>
                  <a:srgbClr val="FFFFFF"/>
                </a:solidFill>
                <a:cs typeface="Calibri"/>
              </a:rPr>
              <a:t>f</a:t>
            </a:r>
            <a:r>
              <a:rPr sz="1500" spc="-4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s</a:t>
            </a:r>
            <a:r>
              <a:rPr sz="1500" spc="-5" dirty="0" smtClean="0">
                <a:solidFill>
                  <a:srgbClr val="FFFFFF"/>
                </a:solidFill>
                <a:cs typeface="Calibri"/>
              </a:rPr>
              <a:t>tr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uct</a:t>
            </a:r>
            <a:r>
              <a:rPr sz="1500" spc="5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sz="1500" spc="-2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500" spc="-5" dirty="0" smtClean="0">
                <a:solidFill>
                  <a:srgbClr val="FFFFFF"/>
                </a:solidFill>
                <a:cs typeface="Calibri"/>
              </a:rPr>
              <a:t> Hos</a:t>
            </a:r>
            <a:r>
              <a:rPr sz="1500" spc="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sz="1500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alit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y Au</a:t>
            </a:r>
            <a:r>
              <a:rPr sz="1500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omoti</a:t>
            </a:r>
            <a:r>
              <a:rPr sz="1500" spc="-30" dirty="0" smtClean="0">
                <a:solidFill>
                  <a:srgbClr val="FFFFFF"/>
                </a:solidFill>
                <a:cs typeface="Calibri"/>
              </a:rPr>
              <a:t>v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e 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sz="1500" spc="5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500" dirty="0" smtClean="0">
                <a:solidFill>
                  <a:srgbClr val="FFFFFF"/>
                </a:solidFill>
                <a:cs typeface="Calibri"/>
              </a:rPr>
              <a:t>du</a:t>
            </a:r>
            <a:r>
              <a:rPr sz="1500" spc="-15" dirty="0" smtClean="0">
                <a:solidFill>
                  <a:srgbClr val="FFFFFF"/>
                </a:solidFill>
                <a:cs typeface="Calibri"/>
              </a:rPr>
              <a:t>s</a:t>
            </a:r>
            <a:r>
              <a:rPr sz="15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500" spc="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500" spc="-10" dirty="0" smtClean="0">
                <a:solidFill>
                  <a:srgbClr val="FFFFFF"/>
                </a:solidFill>
                <a:cs typeface="Calibri"/>
              </a:rPr>
              <a:t>y</a:t>
            </a:r>
            <a:endParaRPr sz="1500">
              <a:solidFill>
                <a:prstClr val="black"/>
              </a:solidFill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2232482"/>
            <a:ext cx="6957060" cy="46255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811" y="1144778"/>
            <a:ext cx="6494780" cy="5568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901700" algn="l"/>
                <a:tab pos="3713479" algn="l"/>
              </a:tabLst>
            </a:pPr>
            <a:r>
              <a:rPr sz="3600" dirty="0" smtClean="0">
                <a:solidFill>
                  <a:srgbClr val="FFFFFF"/>
                </a:solidFill>
                <a:latin typeface="Arial"/>
                <a:cs typeface="Arial"/>
              </a:rPr>
              <a:t>Our	Linea</a:t>
            </a:r>
            <a:r>
              <a:rPr sz="3600" spc="5" dirty="0" smtClean="0">
                <a:solidFill>
                  <a:srgbClr val="FFFFFF"/>
                </a:solidFill>
                <a:latin typeface="Arial"/>
                <a:cs typeface="Arial"/>
              </a:rPr>
              <a:t>ge</a:t>
            </a:r>
            <a:r>
              <a:rPr sz="3600" dirty="0" smtClean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spc="-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 smtClean="0">
                <a:solidFill>
                  <a:srgbClr val="FFFFFF"/>
                </a:solidFill>
                <a:latin typeface="Arial"/>
                <a:cs typeface="Arial"/>
              </a:rPr>
              <a:t>The	Bakshi</a:t>
            </a:r>
            <a:r>
              <a:rPr sz="3600" spc="-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 smtClean="0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endParaRPr sz="36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93700">
              <a:lnSpc>
                <a:spcPct val="100000"/>
              </a:lnSpc>
            </a:pPr>
            <a:r>
              <a:rPr sz="2400" u="heavy" dirty="0" smtClean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u="heavy" spc="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u="heavy" spc="0" dirty="0" smtClean="0">
                <a:solidFill>
                  <a:srgbClr val="FF0000"/>
                </a:solidFill>
                <a:latin typeface="Calibri"/>
                <a:cs typeface="Calibri"/>
              </a:rPr>
              <a:t>Vi</a:t>
            </a:r>
            <a:r>
              <a:rPr sz="2400" u="heavy" spc="-1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u="heavy" spc="0" dirty="0" smtClean="0">
                <a:solidFill>
                  <a:srgbClr val="FF0000"/>
                </a:solidFill>
                <a:latin typeface="Calibri"/>
                <a:cs typeface="Calibri"/>
              </a:rPr>
              <a:t>ionaries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4861" y="1612138"/>
            <a:ext cx="547751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2400" spc="-2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.</a:t>
            </a:r>
            <a:r>
              <a:rPr sz="24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Am</a:t>
            </a:r>
            <a:r>
              <a:rPr sz="24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rjit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Singh</a:t>
            </a:r>
            <a:r>
              <a:rPr sz="24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Ba</a:t>
            </a:r>
            <a:r>
              <a:rPr sz="2400" spc="-40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shi,</a:t>
            </a:r>
            <a:r>
              <a:rPr sz="2400" spc="-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Managing Di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400" spc="-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or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8577" y="2929128"/>
            <a:ext cx="569341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2400" spc="-2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.</a:t>
            </a:r>
            <a:r>
              <a:rPr sz="2400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spc="-50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400" spc="-45"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aljit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Singh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Ba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shi,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Managing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Di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400" spc="-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or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3442" y="4685029"/>
            <a:ext cx="3212465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2400" spc="-2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.</a:t>
            </a:r>
            <a:r>
              <a:rPr sz="24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Sanjit</a:t>
            </a:r>
            <a:r>
              <a:rPr sz="2400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Ba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shi,</a:t>
            </a:r>
            <a:r>
              <a:rPr sz="24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Di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400" spc="-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or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07157" y="6002121"/>
            <a:ext cx="302895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2400" spc="-2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.</a:t>
            </a:r>
            <a:r>
              <a:rPr sz="24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Shiv 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Ba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shi,</a:t>
            </a:r>
            <a:r>
              <a:rPr sz="2400" spc="-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C000"/>
                </a:solidFill>
                <a:cs typeface="Calibri"/>
              </a:rPr>
              <a:t>Di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400" spc="-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400"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or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6259" y="836675"/>
            <a:ext cx="1533143" cy="1406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0522" y="900899"/>
            <a:ext cx="1350772" cy="12236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1472" y="881849"/>
            <a:ext cx="1388872" cy="1261783"/>
          </a:xfrm>
          <a:custGeom>
            <a:avLst/>
            <a:gdLst/>
            <a:ahLst/>
            <a:cxnLst/>
            <a:rect l="l" t="t" r="r" b="b"/>
            <a:pathLst>
              <a:path w="1388872" h="1261783">
                <a:moveTo>
                  <a:pt x="0" y="1261783"/>
                </a:moveTo>
                <a:lnTo>
                  <a:pt x="1388872" y="1261783"/>
                </a:lnTo>
                <a:lnTo>
                  <a:pt x="1388872" y="0"/>
                </a:lnTo>
                <a:lnTo>
                  <a:pt x="0" y="0"/>
                </a:lnTo>
                <a:lnTo>
                  <a:pt x="0" y="126178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7304" y="2356104"/>
            <a:ext cx="1562100" cy="1446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1667" y="2420785"/>
            <a:ext cx="1379601" cy="12637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2617" y="2401697"/>
            <a:ext cx="1417701" cy="1301877"/>
          </a:xfrm>
          <a:custGeom>
            <a:avLst/>
            <a:gdLst/>
            <a:ahLst/>
            <a:cxnLst/>
            <a:rect l="l" t="t" r="r" b="b"/>
            <a:pathLst>
              <a:path w="1417701" h="1301877">
                <a:moveTo>
                  <a:pt x="0" y="1301877"/>
                </a:moveTo>
                <a:lnTo>
                  <a:pt x="1417701" y="1301877"/>
                </a:lnTo>
                <a:lnTo>
                  <a:pt x="1417701" y="0"/>
                </a:lnTo>
                <a:lnTo>
                  <a:pt x="0" y="0"/>
                </a:lnTo>
                <a:lnTo>
                  <a:pt x="0" y="1301877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7304" y="3835908"/>
            <a:ext cx="1562100" cy="14737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1667" y="3899789"/>
            <a:ext cx="1379601" cy="12908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2617" y="3880739"/>
            <a:ext cx="1417701" cy="1328928"/>
          </a:xfrm>
          <a:custGeom>
            <a:avLst/>
            <a:gdLst/>
            <a:ahLst/>
            <a:cxnLst/>
            <a:rect l="l" t="t" r="r" b="b"/>
            <a:pathLst>
              <a:path w="1417701" h="1328927">
                <a:moveTo>
                  <a:pt x="0" y="1328928"/>
                </a:moveTo>
                <a:lnTo>
                  <a:pt x="1417701" y="1328928"/>
                </a:lnTo>
                <a:lnTo>
                  <a:pt x="1417701" y="0"/>
                </a:lnTo>
                <a:lnTo>
                  <a:pt x="0" y="0"/>
                </a:lnTo>
                <a:lnTo>
                  <a:pt x="0" y="132892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2544" y="5370576"/>
            <a:ext cx="1542288" cy="14584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7428" y="5435765"/>
            <a:ext cx="1358772" cy="12743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8378" y="5416715"/>
            <a:ext cx="1396872" cy="1312418"/>
          </a:xfrm>
          <a:custGeom>
            <a:avLst/>
            <a:gdLst/>
            <a:ahLst/>
            <a:cxnLst/>
            <a:rect l="l" t="t" r="r" b="b"/>
            <a:pathLst>
              <a:path w="1396872" h="1312418">
                <a:moveTo>
                  <a:pt x="0" y="1312418"/>
                </a:moveTo>
                <a:lnTo>
                  <a:pt x="1396872" y="1312418"/>
                </a:lnTo>
                <a:lnTo>
                  <a:pt x="1396872" y="0"/>
                </a:lnTo>
                <a:lnTo>
                  <a:pt x="0" y="0"/>
                </a:lnTo>
                <a:lnTo>
                  <a:pt x="0" y="131241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148841"/>
            <a:ext cx="1891664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u="heavy" dirty="0" smtClean="0">
                <a:solidFill>
                  <a:srgbClr val="FF0000"/>
                </a:solidFill>
                <a:cs typeface="Calibri"/>
              </a:rPr>
              <a:t>The</a:t>
            </a:r>
            <a:r>
              <a:rPr sz="2400" u="heavy" spc="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400" u="heavy" dirty="0" smtClean="0">
                <a:solidFill>
                  <a:srgbClr val="FF0000"/>
                </a:solidFill>
                <a:cs typeface="Calibri"/>
              </a:rPr>
              <a:t>Businesses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2232659"/>
            <a:ext cx="1363345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e: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9433" y="2232659"/>
            <a:ext cx="3443604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Enginee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 P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t.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334" y="3220211"/>
            <a:ext cx="126619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0" dirty="0" smtClean="0">
                <a:solidFill>
                  <a:srgbClr val="FFC000"/>
                </a:solidFill>
                <a:cs typeface="Calibri"/>
              </a:rPr>
              <a:t>Au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omobi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s: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1333" y="3220211"/>
            <a:ext cx="226758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C000"/>
                </a:solidFill>
                <a:cs typeface="Calibri"/>
              </a:rPr>
              <a:t>Co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r>
              <a:rPr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Engines 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Lt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d.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334" y="4208017"/>
            <a:ext cx="107759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osp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ity: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82773" y="4208017"/>
            <a:ext cx="2037714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0" dirty="0" smtClean="0">
                <a:solidFill>
                  <a:srgbClr val="FFC000"/>
                </a:solidFill>
                <a:cs typeface="Calibri"/>
              </a:rPr>
              <a:t>Le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Meri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dian,</a:t>
            </a:r>
            <a:r>
              <a:rPr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4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aon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2773" y="4866767"/>
            <a:ext cx="231203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C000"/>
                </a:solidFill>
                <a:cs typeface="Calibri"/>
              </a:rPr>
              <a:t>The Aloft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el,</a:t>
            </a:r>
            <a:r>
              <a:rPr spc="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Ae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ty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34" y="5854293"/>
            <a:ext cx="110109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eal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e: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4589" y="5854293"/>
            <a:ext cx="115252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C000"/>
                </a:solidFill>
                <a:cs typeface="Calibri"/>
              </a:rPr>
              <a:t>Cen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55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ark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68161" y="2161794"/>
            <a:ext cx="1371599" cy="619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68161" y="3140964"/>
            <a:ext cx="2428874" cy="62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18834" y="4147197"/>
            <a:ext cx="1990216" cy="505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90640" y="5769245"/>
            <a:ext cx="1326641" cy="9721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18834" y="4847907"/>
            <a:ext cx="1194219" cy="6693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9345" y="2630932"/>
            <a:ext cx="284607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4400" b="1" spc="-4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4400" b="1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4400" b="1" spc="-11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4400" b="1" spc="-20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4400" b="1" spc="-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4400" b="1" spc="-90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4400" b="1" dirty="0" smtClean="0">
                <a:solidFill>
                  <a:srgbClr val="FFFFFF"/>
                </a:solidFill>
                <a:cs typeface="Calibri"/>
              </a:rPr>
              <a:t>ark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6401" y="2215362"/>
            <a:ext cx="2190750" cy="4200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7650" y="2210536"/>
            <a:ext cx="2168525" cy="42057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2076" y="2210536"/>
            <a:ext cx="2166874" cy="4205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5051" y="2210536"/>
            <a:ext cx="2166874" cy="42057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087" y="1910460"/>
            <a:ext cx="1562735" cy="250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b="1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eside</a:t>
            </a:r>
            <a:r>
              <a:rPr sz="1500" b="1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500" b="1" spc="-1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500" b="1" spc="-5" dirty="0" smtClean="0">
                <a:solidFill>
                  <a:srgbClr val="FFC000"/>
                </a:solidFill>
                <a:cs typeface="Calibri"/>
              </a:rPr>
              <a:t>ial</a:t>
            </a:r>
            <a:r>
              <a:rPr sz="1500" b="1" spc="-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500" spc="-1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500"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500" dirty="0" smtClean="0">
                <a:solidFill>
                  <a:srgbClr val="FFC000"/>
                </a:solidFill>
                <a:cs typeface="Calibri"/>
              </a:rPr>
              <a:t>ojects</a:t>
            </a:r>
            <a:endParaRPr sz="1500">
              <a:solidFill>
                <a:prstClr val="black"/>
              </a:solidFill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57398" y="1937258"/>
            <a:ext cx="1546225" cy="250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Hospi</a:t>
            </a:r>
            <a:r>
              <a:rPr sz="1500" b="1"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500" b="1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ity</a:t>
            </a:r>
            <a:r>
              <a:rPr sz="1500" b="1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500" spc="-1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500"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500" dirty="0" smtClean="0">
                <a:solidFill>
                  <a:srgbClr val="FFC000"/>
                </a:solidFill>
                <a:cs typeface="Calibri"/>
              </a:rPr>
              <a:t>ojects</a:t>
            </a:r>
            <a:endParaRPr sz="150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91888" y="1923922"/>
            <a:ext cx="965200" cy="250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500" b="1" spc="-2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500" b="1" dirty="0" smtClean="0">
                <a:solidFill>
                  <a:srgbClr val="FFC000"/>
                </a:solidFill>
                <a:cs typeface="Calibri"/>
              </a:rPr>
              <a:t>Z</a:t>
            </a:r>
            <a:r>
              <a:rPr sz="1500" b="1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500" spc="-1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500"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500" dirty="0" smtClean="0">
                <a:solidFill>
                  <a:srgbClr val="FFC000"/>
                </a:solidFill>
                <a:cs typeface="Calibri"/>
              </a:rPr>
              <a:t>ojects</a:t>
            </a:r>
            <a:endParaRPr sz="1500">
              <a:solidFill>
                <a:prstClr val="black"/>
              </a:solidFill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22769" y="1937258"/>
            <a:ext cx="1565910" cy="250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Hospi</a:t>
            </a:r>
            <a:r>
              <a:rPr sz="1500" b="1"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500" b="1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500" b="1" spc="-10" dirty="0" smtClean="0">
                <a:solidFill>
                  <a:srgbClr val="FFC000"/>
                </a:solidFill>
                <a:cs typeface="Calibri"/>
              </a:rPr>
              <a:t>ity</a:t>
            </a:r>
            <a:r>
              <a:rPr sz="1500" b="1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500" b="1" dirty="0" smtClean="0">
                <a:solidFill>
                  <a:srgbClr val="FFC000"/>
                </a:solidFill>
                <a:cs typeface="Calibri"/>
              </a:rPr>
              <a:t>Se</a:t>
            </a:r>
            <a:r>
              <a:rPr sz="1500" b="1" spc="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500" b="1" dirty="0" smtClean="0">
                <a:solidFill>
                  <a:srgbClr val="FFC000"/>
                </a:solidFill>
                <a:cs typeface="Calibri"/>
              </a:rPr>
              <a:t>vices</a:t>
            </a:r>
            <a:endParaRPr sz="15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442" y="4411217"/>
            <a:ext cx="2037714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k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Golf</a:t>
            </a:r>
            <a:r>
              <a:rPr sz="1300"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Cou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se</a:t>
            </a:r>
            <a:r>
              <a:rPr sz="1300"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oad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442" y="4807457"/>
            <a:ext cx="1374775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k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esorts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8442" y="5203952"/>
            <a:ext cx="1558290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k The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oom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8442" y="5600191"/>
            <a:ext cx="1765935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k Flo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w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er</a:t>
            </a:r>
            <a:r>
              <a:rPr sz="1300"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90" dirty="0" smtClean="0">
                <a:solidFill>
                  <a:srgbClr val="FFFFFF"/>
                </a:solidFill>
                <a:cs typeface="Calibri"/>
              </a:rPr>
              <a:t>V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all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y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8442" y="5996432"/>
            <a:ext cx="906144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w P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ojects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8476" y="4540757"/>
            <a:ext cx="1271905" cy="417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/>
            <a:r>
              <a:rPr sz="1300" spc="-15" dirty="0" smtClean="0">
                <a:solidFill>
                  <a:srgbClr val="FFFFFF"/>
                </a:solidFill>
                <a:cs typeface="Calibri"/>
              </a:rPr>
              <a:t>L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M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idien</a:t>
            </a:r>
            <a:r>
              <a:rPr sz="1300" spc="2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Ho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el,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 Gu</a:t>
            </a:r>
            <a:r>
              <a:rPr sz="1300" spc="-1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g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aon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38476" y="5135117"/>
            <a:ext cx="1390650" cy="417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2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loft</a:t>
            </a:r>
            <a:r>
              <a:rPr sz="1300" spc="2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H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el,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ocity</a:t>
            </a:r>
            <a:endParaRPr sz="130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1300" spc="-20" dirty="0" smtClean="0">
                <a:solidFill>
                  <a:srgbClr val="FFFFFF"/>
                </a:solidFill>
                <a:cs typeface="Calibri"/>
              </a:rPr>
              <a:t>D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elhi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38476" y="5729732"/>
            <a:ext cx="1609090" cy="417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2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5" dirty="0" smtClean="0">
                <a:solidFill>
                  <a:srgbClr val="FFFFFF"/>
                </a:solidFill>
                <a:cs typeface="Calibri"/>
              </a:rPr>
              <a:t>L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x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sz="1300" spc="1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y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Ho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els</a:t>
            </a:r>
            <a:r>
              <a:rPr sz="1300" spc="3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Coming up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in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Goa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27575" y="4801361"/>
            <a:ext cx="1409065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5" dirty="0" smtClean="0">
                <a:solidFill>
                  <a:srgbClr val="FFFFFF"/>
                </a:solidFill>
                <a:cs typeface="Calibri"/>
              </a:rPr>
              <a:t>IT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S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Z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2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oject,</a:t>
            </a:r>
            <a:r>
              <a:rPr sz="1300"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Noida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38009" y="4649851"/>
            <a:ext cx="1330960" cy="417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ark</a:t>
            </a:r>
            <a:endParaRPr sz="130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1300" spc="-10" dirty="0" smtClean="0">
                <a:solidFill>
                  <a:srgbClr val="FFFFFF"/>
                </a:solidFill>
                <a:cs typeface="Calibri"/>
              </a:rPr>
              <a:t>Ho</a:t>
            </a:r>
            <a:r>
              <a:rPr sz="1300" spc="-15" dirty="0" smtClean="0">
                <a:solidFill>
                  <a:srgbClr val="FFFFFF"/>
                </a:solidFill>
                <a:cs typeface="Calibri"/>
              </a:rPr>
              <a:t>s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pi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ality</a:t>
            </a:r>
            <a:r>
              <a:rPr sz="1300" spc="4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Se</a:t>
            </a:r>
            <a:r>
              <a:rPr sz="1300" spc="1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vices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38009" y="5244210"/>
            <a:ext cx="1661160" cy="417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3365" indent="-241300">
              <a:buClr>
                <a:srgbClr val="FFFFFF"/>
              </a:buClr>
              <a:buFont typeface="Calibri"/>
              <a:buChar char="-"/>
              <a:tabLst>
                <a:tab pos="253365" algn="l"/>
              </a:tabLst>
            </a:pPr>
            <a:r>
              <a:rPr sz="1300" spc="-10" dirty="0" smtClean="0">
                <a:solidFill>
                  <a:srgbClr val="FFFFFF"/>
                </a:solidFill>
                <a:cs typeface="Calibri"/>
              </a:rPr>
              <a:t>The</a:t>
            </a:r>
            <a:r>
              <a:rPr sz="1300" spc="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oom</a:t>
            </a:r>
            <a:endParaRPr sz="1300">
              <a:solidFill>
                <a:prstClr val="black"/>
              </a:solidFill>
              <a:cs typeface="Calibri"/>
            </a:endParaRPr>
          </a:p>
          <a:p>
            <a:pPr marL="299085" indent="-287020">
              <a:buClr>
                <a:srgbClr val="FFFFFF"/>
              </a:buClr>
              <a:buFont typeface="Calibri"/>
              <a:buChar char="-"/>
              <a:tabLst>
                <a:tab pos="299085" algn="l"/>
              </a:tabLst>
            </a:pPr>
            <a:r>
              <a:rPr sz="1300" spc="-10" dirty="0" smtClean="0">
                <a:solidFill>
                  <a:srgbClr val="FFFFFF"/>
                </a:solidFill>
                <a:cs typeface="Calibri"/>
              </a:rPr>
              <a:t>Ce</a:t>
            </a:r>
            <a:r>
              <a:rPr sz="1300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5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13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130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k </a:t>
            </a:r>
            <a:r>
              <a:rPr sz="1300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1300" spc="-10" dirty="0" smtClean="0">
                <a:solidFill>
                  <a:srgbClr val="FFFFFF"/>
                </a:solidFill>
                <a:cs typeface="Calibri"/>
              </a:rPr>
              <a:t>esorts</a:t>
            </a:r>
            <a:endParaRPr sz="1300">
              <a:solidFill>
                <a:prstClr val="black"/>
              </a:solidFill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267" y="475107"/>
            <a:ext cx="719074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dirty="0" smtClean="0">
                <a:solidFill>
                  <a:srgbClr val="FF0000"/>
                </a:solidFill>
                <a:cs typeface="Calibri"/>
              </a:rPr>
              <a:t>Ce</a:t>
            </a:r>
            <a:r>
              <a:rPr sz="4400" b="1" spc="-45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400" b="1" spc="-11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al</a:t>
            </a:r>
            <a:r>
              <a:rPr sz="4400" b="1" spc="-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spc="-9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ark </a:t>
            </a:r>
            <a:r>
              <a:rPr sz="4400" b="1" spc="-2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400" b="1" spc="-5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ojects</a:t>
            </a:r>
            <a:r>
              <a:rPr sz="4400" b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Spectrum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981" y="2486786"/>
            <a:ext cx="801878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FFFF"/>
                </a:solidFill>
                <a:cs typeface="Calibri"/>
              </a:rPr>
              <a:t>C</a:t>
            </a:r>
            <a:r>
              <a:rPr sz="4400" spc="1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ncept</a:t>
            </a:r>
            <a:r>
              <a:rPr sz="4400" spc="-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Living</a:t>
            </a:r>
            <a:r>
              <a:rPr sz="4400"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b</a:t>
            </a:r>
            <a:r>
              <a:rPr sz="4400" spc="1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utiq</a:t>
            </a:r>
            <a:r>
              <a:rPr sz="4400" spc="5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4400" spc="-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landm</a:t>
            </a:r>
            <a:r>
              <a:rPr sz="4400" spc="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4400" spc="-2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4400" spc="-55" dirty="0" smtClean="0">
                <a:solidFill>
                  <a:srgbClr val="FFFFFF"/>
                </a:solidFill>
                <a:cs typeface="Calibri"/>
              </a:rPr>
              <a:t>k</a:t>
            </a:r>
            <a:r>
              <a:rPr sz="4400" dirty="0" smtClean="0">
                <a:solidFill>
                  <a:srgbClr val="FFFFFF"/>
                </a:solidFill>
                <a:cs typeface="Calibri"/>
              </a:rPr>
              <a:t>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519" y="1143000"/>
            <a:ext cx="381254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b="1" dirty="0" smtClean="0">
                <a:solidFill>
                  <a:srgbClr val="FF0000"/>
                </a:solidFill>
                <a:cs typeface="Calibri"/>
              </a:rPr>
              <a:t>Ce</a:t>
            </a:r>
            <a:r>
              <a:rPr sz="2400" b="1" spc="-45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24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2400" b="1" spc="-5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2400" b="1" spc="-10" dirty="0" smtClean="0">
                <a:solidFill>
                  <a:srgbClr val="FF0000"/>
                </a:solidFill>
                <a:cs typeface="Calibri"/>
              </a:rPr>
              <a:t>al </a:t>
            </a:r>
            <a:r>
              <a:rPr sz="2400" b="1" spc="-6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2400" b="1" dirty="0" smtClean="0">
                <a:solidFill>
                  <a:srgbClr val="FF0000"/>
                </a:solidFill>
                <a:cs typeface="Calibri"/>
              </a:rPr>
              <a:t>ark</a:t>
            </a:r>
            <a:r>
              <a:rPr sz="24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400" b="1" spc="-15" dirty="0" smtClean="0">
                <a:solidFill>
                  <a:srgbClr val="FF0000"/>
                </a:solidFill>
                <a:cs typeface="Calibri"/>
              </a:rPr>
              <a:t>Golf</a:t>
            </a:r>
            <a:r>
              <a:rPr sz="2400" b="1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400" b="1" spc="-15" dirty="0" smtClean="0">
                <a:solidFill>
                  <a:srgbClr val="FF0000"/>
                </a:solidFill>
                <a:cs typeface="Calibri"/>
              </a:rPr>
              <a:t>C</a:t>
            </a:r>
            <a:r>
              <a:rPr sz="2400" b="1" spc="-10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2400" b="1" dirty="0" smtClean="0">
                <a:solidFill>
                  <a:srgbClr val="FF0000"/>
                </a:solidFill>
                <a:cs typeface="Calibri"/>
              </a:rPr>
              <a:t>u</a:t>
            </a:r>
            <a:r>
              <a:rPr sz="2400" b="1" spc="-3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2400" b="1" dirty="0" smtClean="0">
                <a:solidFill>
                  <a:srgbClr val="FF0000"/>
                </a:solidFill>
                <a:cs typeface="Calibri"/>
              </a:rPr>
              <a:t>se</a:t>
            </a:r>
            <a:r>
              <a:rPr sz="2400" b="1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400" b="1" spc="-5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2400" b="1" spc="-15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2400" b="1" spc="-10" dirty="0" smtClean="0">
                <a:solidFill>
                  <a:srgbClr val="FF0000"/>
                </a:solidFill>
                <a:cs typeface="Calibri"/>
              </a:rPr>
              <a:t>a</a:t>
            </a:r>
            <a:r>
              <a:rPr sz="2400" b="1" spc="-15" dirty="0" smtClean="0">
                <a:solidFill>
                  <a:srgbClr val="FF0000"/>
                </a:solidFill>
                <a:cs typeface="Calibri"/>
              </a:rPr>
              <a:t>d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990216"/>
            <a:ext cx="4867275" cy="34817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sz="2000" dirty="0" smtClean="0">
                <a:solidFill>
                  <a:srgbClr val="FFC000"/>
                </a:solidFill>
                <a:cs typeface="Calibri"/>
              </a:rPr>
              <a:t>The 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ompa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'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fi</a:t>
            </a:r>
            <a:r>
              <a:rPr sz="2000"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0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es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de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tial</a:t>
            </a:r>
            <a:r>
              <a:rPr sz="2000" spc="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oject</a:t>
            </a:r>
            <a:endParaRPr sz="20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800"/>
              </a:lnSpc>
              <a:spcBef>
                <a:spcPts val="4"/>
              </a:spcBef>
              <a:buClr>
                <a:srgbClr val="FFC000"/>
              </a:buClr>
              <a:buFont typeface="Arial"/>
              <a:buChar char="•"/>
            </a:pPr>
            <a:endParaRPr sz="800">
              <a:solidFill>
                <a:prstClr val="black"/>
              </a:solidFill>
            </a:endParaRPr>
          </a:p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sz="2000" dirty="0" smtClean="0">
                <a:solidFill>
                  <a:srgbClr val="FFC000"/>
                </a:solidFill>
                <a:cs typeface="Calibri"/>
              </a:rPr>
              <a:t>Lo</a:t>
            </a:r>
            <a:r>
              <a:rPr sz="2000" spc="-1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at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20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up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sc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ale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Go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f Cou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se</a:t>
            </a:r>
            <a:r>
              <a:rPr sz="20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oad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in</a:t>
            </a:r>
            <a:endParaRPr sz="2000">
              <a:solidFill>
                <a:prstClr val="black"/>
              </a:solidFill>
              <a:cs typeface="Calibri"/>
            </a:endParaRPr>
          </a:p>
          <a:p>
            <a:pPr marL="299085"/>
            <a:r>
              <a:rPr sz="20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spc="-3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aon's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Sec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or 42</a:t>
            </a:r>
            <a:endParaRPr sz="20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750"/>
              </a:lnSpc>
              <a:spcBef>
                <a:spcPts val="42"/>
              </a:spcBef>
            </a:pPr>
            <a:endParaRPr sz="750">
              <a:solidFill>
                <a:prstClr val="black"/>
              </a:solidFill>
            </a:endParaRPr>
          </a:p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sz="200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 a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oss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 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1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4.5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ac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0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ea</a:t>
            </a:r>
            <a:endParaRPr sz="20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800"/>
              </a:lnSpc>
              <a:spcBef>
                <a:spcPts val="3"/>
              </a:spcBef>
              <a:buClr>
                <a:srgbClr val="FFC000"/>
              </a:buClr>
              <a:buFont typeface="Arial"/>
              <a:buChar char="•"/>
            </a:pPr>
            <a:endParaRPr sz="800">
              <a:solidFill>
                <a:prstClr val="black"/>
              </a:solidFill>
            </a:endParaRPr>
          </a:p>
          <a:p>
            <a:pPr marL="299085" marR="12700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sz="2000" dirty="0" smtClean="0">
                <a:solidFill>
                  <a:srgbClr val="FFC000"/>
                </a:solidFill>
                <a:cs typeface="Calibri"/>
              </a:rPr>
              <a:t>Compr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ses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4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0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7</a:t>
            </a:r>
            <a:r>
              <a:rPr sz="20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beautiful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y de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igned th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ee and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our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bed</a:t>
            </a:r>
            <a:r>
              <a:rPr sz="20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oom</a:t>
            </a:r>
            <a:r>
              <a:rPr sz="20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apartme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ts</a:t>
            </a:r>
            <a:r>
              <a:rPr sz="20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and pe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thouses</a:t>
            </a:r>
            <a:endParaRPr sz="20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800"/>
              </a:lnSpc>
              <a:spcBef>
                <a:spcPts val="4"/>
              </a:spcBef>
              <a:buClr>
                <a:srgbClr val="FFC000"/>
              </a:buClr>
              <a:buFont typeface="Arial"/>
              <a:buChar char="•"/>
            </a:pPr>
            <a:endParaRPr sz="800">
              <a:solidFill>
                <a:prstClr val="black"/>
              </a:solidFill>
            </a:endParaRPr>
          </a:p>
          <a:p>
            <a:pPr marL="299085" marR="223520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sz="200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 of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urious 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ondom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nium</a:t>
            </a:r>
            <a:r>
              <a:rPr sz="2000" spc="-4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z="2000"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in the </a:t>
            </a:r>
            <a:r>
              <a:rPr sz="2000" spc="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2000" spc="-2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tional Capi</a:t>
            </a:r>
            <a:r>
              <a:rPr sz="2000"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al </a:t>
            </a:r>
            <a:r>
              <a:rPr sz="20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egion</a:t>
            </a:r>
            <a:r>
              <a:rPr sz="20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sur</a:t>
            </a:r>
            <a:r>
              <a:rPr sz="2000"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ounding De</a:t>
            </a:r>
            <a:r>
              <a:rPr sz="2000"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2000" dirty="0" smtClean="0">
                <a:solidFill>
                  <a:srgbClr val="FFC000"/>
                </a:solidFill>
                <a:cs typeface="Calibri"/>
              </a:rPr>
              <a:t>hi.</a:t>
            </a:r>
            <a:endParaRPr sz="2000"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69711" y="4437088"/>
            <a:ext cx="3240405" cy="1944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69711" y="1972691"/>
            <a:ext cx="3250818" cy="22484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43783" y="1844801"/>
            <a:ext cx="3450082" cy="3096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875790"/>
            <a:ext cx="5259705" cy="4140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Lo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 Sec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or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48 Sohna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oad</a:t>
            </a:r>
            <a:endParaRPr>
              <a:solidFill>
                <a:prstClr val="black"/>
              </a:solidFill>
              <a:cs typeface="Calibri"/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Arial"/>
              <a:buChar char="•"/>
            </a:pPr>
            <a:endParaRPr sz="100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62"/>
              </a:spcBef>
              <a:buClr>
                <a:srgbClr val="FFC000"/>
              </a:buClr>
              <a:buFont typeface="Arial"/>
              <a:buChar char="•"/>
            </a:pPr>
            <a:endParaRPr sz="1100">
              <a:solidFill>
                <a:prstClr val="black"/>
              </a:solidFill>
            </a:endParaRPr>
          </a:p>
          <a:p>
            <a:pPr marL="299085" marR="12700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b="1" spc="-1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b="1" spc="-5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b="1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b="1" spc="-10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b="1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b="1" spc="-2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b="1" spc="-10" dirty="0" smtClean="0">
                <a:solidFill>
                  <a:srgbClr val="FFC000"/>
                </a:solidFill>
                <a:cs typeface="Calibri"/>
              </a:rPr>
              <a:t>t- </a:t>
            </a:r>
            <a:r>
              <a:rPr spc="-1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ound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park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abl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z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dirty="0" smtClean="0">
                <a:solidFill>
                  <a:srgbClr val="FFC000"/>
                </a:solidFill>
                <a:cs typeface="Calibri"/>
              </a:rPr>
              <a:t>fic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em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nt on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ound p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dirty="0" smtClean="0">
                <a:solidFill>
                  <a:srgbClr val="FFC000"/>
                </a:solidFill>
                <a:cs typeface="Calibri"/>
              </a:rPr>
              <a:t>vid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20 ac</a:t>
            </a:r>
            <a:r>
              <a:rPr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es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of plush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wn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-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One</a:t>
            </a:r>
            <a:r>
              <a:rPr b="1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b="1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b="1" spc="-10" dirty="0" smtClean="0">
                <a:solidFill>
                  <a:srgbClr val="FFC000"/>
                </a:solidFill>
                <a:cs typeface="Calibri"/>
              </a:rPr>
              <a:t>a ki</a:t>
            </a:r>
            <a:r>
              <a:rPr b="1" spc="-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b="1" spc="-10"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b="1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b="1"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b="1" dirty="0" smtClean="0">
                <a:solidFill>
                  <a:srgbClr val="FFC000"/>
                </a:solidFill>
                <a:cs typeface="Calibri"/>
              </a:rPr>
              <a:t>oject</a:t>
            </a:r>
            <a:endParaRPr>
              <a:solidFill>
                <a:prstClr val="black"/>
              </a:solidFill>
              <a:cs typeface="Calibri"/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Arial"/>
              <a:buChar char="•"/>
            </a:pPr>
            <a:endParaRPr sz="100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62"/>
              </a:spcBef>
              <a:buClr>
                <a:srgbClr val="FFC000"/>
              </a:buClr>
              <a:buFont typeface="Arial"/>
              <a:buChar char="•"/>
            </a:pPr>
            <a:endParaRPr sz="1100">
              <a:solidFill>
                <a:prstClr val="black"/>
              </a:solidFill>
            </a:endParaRPr>
          </a:p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Lu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y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ondom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niums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sp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ead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ov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er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47.5 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es</a:t>
            </a:r>
            <a:endParaRPr>
              <a:solidFill>
                <a:prstClr val="black"/>
              </a:solidFill>
              <a:cs typeface="Calibri"/>
            </a:endParaRPr>
          </a:p>
          <a:p>
            <a:pPr marL="274955"/>
            <a:r>
              <a:rPr spc="-1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 1706 apar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men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</a:t>
            </a:r>
            <a:endParaRPr>
              <a:solidFill>
                <a:prstClr val="black"/>
              </a:solidFill>
              <a:cs typeface="Calibri"/>
            </a:endParaRPr>
          </a:p>
          <a:p>
            <a:pPr marL="274955" marR="1910714"/>
            <a:r>
              <a:rPr spc="-10" dirty="0" smtClean="0">
                <a:solidFill>
                  <a:srgbClr val="FFC000"/>
                </a:solidFill>
                <a:cs typeface="Calibri"/>
              </a:rPr>
              <a:t>27 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th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 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ea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or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he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sky B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autiful </a:t>
            </a:r>
            <a:r>
              <a:rPr spc="-16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dirty="0" smtClean="0">
                <a:solidFill>
                  <a:srgbClr val="FFC000"/>
                </a:solidFill>
                <a:cs typeface="Calibri"/>
              </a:rPr>
              <a:t>wnhou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 &amp;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Sk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dirty="0" smtClean="0">
                <a:solidFill>
                  <a:srgbClr val="FFC000"/>
                </a:solidFill>
                <a:cs typeface="Calibri"/>
              </a:rPr>
              <a:t>vi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as</a:t>
            </a:r>
            <a:endParaRPr>
              <a:solidFill>
                <a:prstClr val="black"/>
              </a:solidFill>
              <a:cs typeface="Calibri"/>
            </a:endParaRPr>
          </a:p>
          <a:p>
            <a:pPr>
              <a:lnSpc>
                <a:spcPts val="1000"/>
              </a:lnSpc>
            </a:pPr>
            <a:endParaRPr sz="100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62"/>
              </a:spcBef>
            </a:pPr>
            <a:endParaRPr sz="1100">
              <a:solidFill>
                <a:prstClr val="black"/>
              </a:solidFill>
            </a:endParaRPr>
          </a:p>
          <a:p>
            <a:pPr marL="299085" indent="-287020">
              <a:buClr>
                <a:srgbClr val="FFC000"/>
              </a:buClr>
              <a:buFont typeface="Arial"/>
              <a:buChar char="•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Ma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st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er p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anned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b</a:t>
            </a:r>
            <a:r>
              <a:rPr dirty="0" smtClean="0">
                <a:solidFill>
                  <a:srgbClr val="FFC000"/>
                </a:solidFill>
                <a:cs typeface="Calibri"/>
              </a:rPr>
              <a:t>y the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d's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 a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hi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al</a:t>
            </a:r>
            <a:endParaRPr>
              <a:solidFill>
                <a:prstClr val="black"/>
              </a:solidFill>
              <a:cs typeface="Calibri"/>
            </a:endParaRPr>
          </a:p>
          <a:p>
            <a:pPr marL="274955" indent="51435"/>
            <a:r>
              <a:rPr dirty="0" smtClean="0">
                <a:solidFill>
                  <a:srgbClr val="FFC000"/>
                </a:solidFill>
                <a:cs typeface="Calibri"/>
              </a:rPr>
              <a:t>fi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m-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muth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,</a:t>
            </a:r>
            <a:r>
              <a:rPr spc="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Ob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 &amp;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assabau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(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OK)</a:t>
            </a:r>
            <a:endParaRPr>
              <a:solidFill>
                <a:prstClr val="black"/>
              </a:solidFill>
              <a:cs typeface="Calibri"/>
            </a:endParaRPr>
          </a:p>
          <a:p>
            <a:pPr marL="12700" marR="367665" indent="262255"/>
            <a:r>
              <a:rPr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ern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onal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mi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d,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wh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has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the di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pc="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of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ma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 plann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the Dubai</a:t>
            </a:r>
            <a:r>
              <a:rPr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Mar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na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04459" y="1844801"/>
            <a:ext cx="3125216" cy="1728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4459" y="4119956"/>
            <a:ext cx="3125216" cy="17086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75107"/>
            <a:ext cx="469900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dirty="0" smtClean="0">
                <a:solidFill>
                  <a:srgbClr val="FF0000"/>
                </a:solidFill>
                <a:cs typeface="Calibri"/>
              </a:rPr>
              <a:t>Ce</a:t>
            </a:r>
            <a:r>
              <a:rPr sz="4400" b="1" spc="-45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400" b="1" spc="-11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al</a:t>
            </a:r>
            <a:r>
              <a:rPr sz="4400" b="1" spc="-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spc="-9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ark </a:t>
            </a:r>
            <a:r>
              <a:rPr sz="4400" b="1" spc="-7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eso</a:t>
            </a:r>
            <a:r>
              <a:rPr sz="4400" b="1" spc="-1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ts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7375" y="1741551"/>
            <a:ext cx="1843151" cy="0"/>
          </a:xfrm>
          <a:custGeom>
            <a:avLst/>
            <a:gdLst/>
            <a:ahLst/>
            <a:cxnLst/>
            <a:rect l="l" t="t" r="r" b="b"/>
            <a:pathLst>
              <a:path w="1843151">
                <a:moveTo>
                  <a:pt x="0" y="0"/>
                </a:moveTo>
                <a:lnTo>
                  <a:pt x="1843151" y="0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004050" y="2408173"/>
            <a:ext cx="1843151" cy="126"/>
          </a:xfrm>
          <a:custGeom>
            <a:avLst/>
            <a:gdLst/>
            <a:ahLst/>
            <a:cxnLst/>
            <a:rect l="l" t="t" r="r" b="b"/>
            <a:pathLst>
              <a:path w="1843151" h="126">
                <a:moveTo>
                  <a:pt x="0" y="0"/>
                </a:moveTo>
                <a:lnTo>
                  <a:pt x="1843151" y="126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70725" y="3117850"/>
            <a:ext cx="1843151" cy="0"/>
          </a:xfrm>
          <a:custGeom>
            <a:avLst/>
            <a:gdLst/>
            <a:ahLst/>
            <a:cxnLst/>
            <a:rect l="l" t="t" r="r" b="b"/>
            <a:pathLst>
              <a:path w="1843151">
                <a:moveTo>
                  <a:pt x="0" y="0"/>
                </a:moveTo>
                <a:lnTo>
                  <a:pt x="1843151" y="0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80250" y="3784600"/>
            <a:ext cx="1843151" cy="0"/>
          </a:xfrm>
          <a:custGeom>
            <a:avLst/>
            <a:gdLst/>
            <a:ahLst/>
            <a:cxnLst/>
            <a:rect l="l" t="t" r="r" b="b"/>
            <a:pathLst>
              <a:path w="1843151">
                <a:moveTo>
                  <a:pt x="0" y="0"/>
                </a:moveTo>
                <a:lnTo>
                  <a:pt x="1843151" y="0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7356" y="1750441"/>
            <a:ext cx="1383030" cy="31857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768985">
              <a:lnSpc>
                <a:spcPct val="150000"/>
              </a:lnSpc>
            </a:pP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Ph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ase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I Bel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l</a:t>
            </a:r>
            <a:r>
              <a:rPr sz="1200" spc="-40" dirty="0" smtClean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v</a:t>
            </a:r>
            <a:r>
              <a:rPr sz="1200" spc="-20" dirty="0" smtClean="0">
                <a:solidFill>
                  <a:srgbClr val="FFFFFF"/>
                </a:solidFill>
                <a:latin typeface="Rockwell"/>
                <a:cs typeface="Rockwell"/>
              </a:rPr>
              <a:t>u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  <a:p>
            <a:pPr>
              <a:lnSpc>
                <a:spcPts val="1000"/>
              </a:lnSpc>
              <a:spcBef>
                <a:spcPts val="44"/>
              </a:spcBef>
            </a:pPr>
            <a:endParaRPr sz="1000">
              <a:solidFill>
                <a:prstClr val="black"/>
              </a:solidFill>
            </a:endParaRPr>
          </a:p>
          <a:p>
            <a:pPr marL="22225" marR="155575">
              <a:lnSpc>
                <a:spcPct val="150000"/>
              </a:lnSpc>
            </a:pP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Ph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ase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II Be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lg</a:t>
            </a:r>
            <a:r>
              <a:rPr sz="1200" spc="-25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200" spc="-35" dirty="0" smtClean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via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-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3/4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B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  <a:p>
            <a:pPr>
              <a:lnSpc>
                <a:spcPts val="850"/>
              </a:lnSpc>
              <a:spcBef>
                <a:spcPts val="27"/>
              </a:spcBef>
            </a:pPr>
            <a:endParaRPr sz="8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sz="1000">
              <a:solidFill>
                <a:prstClr val="black"/>
              </a:solidFill>
            </a:endParaRPr>
          </a:p>
          <a:p>
            <a:pPr marL="17145"/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Ph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ase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II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I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  <a:p>
            <a:pPr>
              <a:lnSpc>
                <a:spcPts val="700"/>
              </a:lnSpc>
              <a:spcBef>
                <a:spcPts val="19"/>
              </a:spcBef>
            </a:pPr>
            <a:endParaRPr sz="700">
              <a:solidFill>
                <a:prstClr val="black"/>
              </a:solidFill>
            </a:endParaRPr>
          </a:p>
          <a:p>
            <a:pPr marL="17145"/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Be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lg</a:t>
            </a:r>
            <a:r>
              <a:rPr sz="1200" spc="-25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200" spc="-35" dirty="0" smtClean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vi</a:t>
            </a:r>
            <a:r>
              <a:rPr sz="1200" spc="-15" dirty="0" smtClean="0">
                <a:solidFill>
                  <a:srgbClr val="FFFFFF"/>
                </a:solidFill>
                <a:latin typeface="Rockwell"/>
                <a:cs typeface="Rockwell"/>
              </a:rPr>
              <a:t>a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-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2/3/4 B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  <a:p>
            <a:pPr marL="41275" marR="616585">
              <a:lnSpc>
                <a:spcPct val="150000"/>
              </a:lnSpc>
              <a:spcBef>
                <a:spcPts val="480"/>
              </a:spcBef>
            </a:pP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Ph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ase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IV Upc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o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mi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n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g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  <a:p>
            <a:pPr>
              <a:lnSpc>
                <a:spcPts val="700"/>
              </a:lnSpc>
              <a:spcBef>
                <a:spcPts val="4"/>
              </a:spcBef>
            </a:pPr>
            <a:endParaRPr sz="700">
              <a:solidFill>
                <a:prstClr val="black"/>
              </a:solidFill>
            </a:endParaRPr>
          </a:p>
          <a:p>
            <a:pPr marL="50800" marR="38100">
              <a:lnSpc>
                <a:spcPct val="150100"/>
              </a:lnSpc>
            </a:pP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T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h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e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Roo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m</a:t>
            </a:r>
            <a:r>
              <a:rPr sz="1200" spc="20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–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St</a:t>
            </a:r>
            <a:r>
              <a:rPr sz="1200" spc="-20" dirty="0" smtClean="0">
                <a:solidFill>
                  <a:srgbClr val="FFFFFF"/>
                </a:solidFill>
                <a:latin typeface="Rockwell"/>
                <a:cs typeface="Rockwell"/>
              </a:rPr>
              <a:t>u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dio 1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B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/</a:t>
            </a:r>
            <a:r>
              <a:rPr sz="1200" spc="10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1 B</a:t>
            </a:r>
            <a:r>
              <a:rPr sz="1200" dirty="0" smtClean="0">
                <a:solidFill>
                  <a:srgbClr val="FFFFFF"/>
                </a:solidFill>
                <a:latin typeface="Rockwell"/>
                <a:cs typeface="Rockwell"/>
              </a:rPr>
              <a:t>R</a:t>
            </a:r>
            <a:r>
              <a:rPr sz="1200" spc="5" dirty="0" smtClean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+ </a:t>
            </a:r>
            <a:r>
              <a:rPr sz="1200" spc="-5" dirty="0" smtClean="0">
                <a:solidFill>
                  <a:srgbClr val="FFFFFF"/>
                </a:solidFill>
                <a:latin typeface="Rockwell"/>
                <a:cs typeface="Rockwell"/>
              </a:rPr>
              <a:t>St</a:t>
            </a:r>
            <a:r>
              <a:rPr sz="1200" spc="-20" dirty="0" smtClean="0">
                <a:solidFill>
                  <a:srgbClr val="FFFFFF"/>
                </a:solidFill>
                <a:latin typeface="Rockwell"/>
                <a:cs typeface="Rockwell"/>
              </a:rPr>
              <a:t>ud</a:t>
            </a:r>
            <a:r>
              <a:rPr sz="1200" spc="-10" dirty="0" smtClean="0">
                <a:solidFill>
                  <a:srgbClr val="FFFFFF"/>
                </a:solidFill>
                <a:latin typeface="Rockwell"/>
                <a:cs typeface="Rockwell"/>
              </a:rPr>
              <a:t>y</a:t>
            </a:r>
            <a:endParaRPr sz="1200">
              <a:solidFill>
                <a:prstClr val="black"/>
              </a:solidFill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32701" y="4394200"/>
            <a:ext cx="1843024" cy="0"/>
          </a:xfrm>
          <a:custGeom>
            <a:avLst/>
            <a:gdLst/>
            <a:ahLst/>
            <a:cxnLst/>
            <a:rect l="l" t="t" r="r" b="b"/>
            <a:pathLst>
              <a:path w="1843024">
                <a:moveTo>
                  <a:pt x="0" y="0"/>
                </a:moveTo>
                <a:lnTo>
                  <a:pt x="1843024" y="0"/>
                </a:lnTo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004" y="918336"/>
            <a:ext cx="3103245" cy="3943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b="1" dirty="0" smtClean="0">
                <a:solidFill>
                  <a:srgbClr val="FFFFFF"/>
                </a:solidFill>
                <a:cs typeface="Calibri"/>
              </a:rPr>
              <a:t>CENT</a:t>
            </a:r>
            <a:r>
              <a:rPr sz="2400" b="1" spc="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400" b="1" dirty="0" smtClean="0">
                <a:solidFill>
                  <a:srgbClr val="FFFFFF"/>
                </a:solidFill>
                <a:cs typeface="Calibri"/>
              </a:rPr>
              <a:t>AL</a:t>
            </a:r>
            <a:r>
              <a:rPr sz="2400" b="1" spc="-3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b="1" spc="-17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2400" b="1" dirty="0" smtClean="0">
                <a:solidFill>
                  <a:srgbClr val="FFFFFF"/>
                </a:solidFill>
                <a:cs typeface="Calibri"/>
              </a:rPr>
              <a:t>ARK</a:t>
            </a:r>
            <a:r>
              <a:rPr sz="2400"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b="1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400" b="1"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2400" b="1" dirty="0" smtClean="0">
                <a:solidFill>
                  <a:srgbClr val="FFFFFF"/>
                </a:solidFill>
                <a:cs typeface="Calibri"/>
              </a:rPr>
              <a:t>SO</a:t>
            </a:r>
            <a:r>
              <a:rPr sz="2400" b="1" spc="-2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400" b="1" spc="-1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2400" b="1" dirty="0" smtClean="0">
                <a:solidFill>
                  <a:srgbClr val="FFFFFF"/>
                </a:solidFill>
                <a:cs typeface="Calibri"/>
              </a:rPr>
              <a:t>S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437592"/>
            <a:ext cx="6804279" cy="5420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0667"/>
            <a:ext cx="4716018" cy="400113"/>
          </a:xfrm>
          <a:custGeom>
            <a:avLst/>
            <a:gdLst/>
            <a:ahLst/>
            <a:cxnLst/>
            <a:rect l="l" t="t" r="r" b="b"/>
            <a:pathLst>
              <a:path w="4716018" h="400113">
                <a:moveTo>
                  <a:pt x="0" y="400113"/>
                </a:moveTo>
                <a:lnTo>
                  <a:pt x="4716018" y="400113"/>
                </a:lnTo>
                <a:lnTo>
                  <a:pt x="4716018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2000" b="1" spc="-10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b="1" spc="5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spc="-5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000" b="1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000" b="1" spc="-11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b="1" spc="-30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spc="-3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00304"/>
            <a:ext cx="9143999" cy="6057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0712"/>
            <a:ext cx="6876299" cy="400113"/>
          </a:xfrm>
          <a:custGeom>
            <a:avLst/>
            <a:gdLst/>
            <a:ahLst/>
            <a:cxnLst/>
            <a:rect l="l" t="t" r="r" b="b"/>
            <a:pathLst>
              <a:path w="6876299" h="400113">
                <a:moveTo>
                  <a:pt x="0" y="400113"/>
                </a:moveTo>
                <a:lnTo>
                  <a:pt x="6876299" y="400113"/>
                </a:lnTo>
                <a:lnTo>
                  <a:pt x="6876299" y="0"/>
                </a:lnTo>
                <a:lnTo>
                  <a:pt x="0" y="0"/>
                </a:lnTo>
                <a:lnTo>
                  <a:pt x="0" y="400113"/>
                </a:lnTo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64" y="650366"/>
            <a:ext cx="4295775" cy="330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dirty="0" smtClean="0">
                <a:solidFill>
                  <a:srgbClr val="FFFFFF"/>
                </a:solidFill>
                <a:cs typeface="Calibri"/>
              </a:rPr>
              <a:t>Ar</a:t>
            </a:r>
            <a:r>
              <a:rPr sz="2000" b="1" spc="-1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sz="2000" b="1" spc="-25" dirty="0" smtClean="0">
                <a:solidFill>
                  <a:srgbClr val="FFFFFF"/>
                </a:solidFill>
                <a:cs typeface="Calibri"/>
              </a:rPr>
              <a:t>v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2000" b="1"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spc="-3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z="2000"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Air</a:t>
            </a:r>
            <a:r>
              <a:rPr sz="2000"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Con</a:t>
            </a:r>
            <a:r>
              <a:rPr sz="2000" b="1" spc="5" dirty="0" smtClean="0">
                <a:solidFill>
                  <a:srgbClr val="FFFFFF"/>
                </a:solidFill>
                <a:cs typeface="Calibri"/>
              </a:rPr>
              <a:t>d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itioned</a:t>
            </a:r>
            <a:r>
              <a:rPr sz="2000" b="1" spc="-3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D</a:t>
            </a:r>
            <a:r>
              <a:rPr sz="2000" b="1" spc="-3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op</a:t>
            </a:r>
            <a:r>
              <a:rPr sz="2000" b="1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off</a:t>
            </a:r>
            <a:r>
              <a:rPr sz="2000" b="1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spc="-3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oi</a:t>
            </a:r>
            <a:r>
              <a:rPr sz="2000" b="1" spc="-2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ts</a:t>
            </a:r>
            <a:endParaRPr sz="2000"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520952"/>
            <a:ext cx="5730240" cy="4021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24" y="1671573"/>
            <a:ext cx="5472303" cy="3648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79491" y="1065275"/>
            <a:ext cx="4017264" cy="2802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29986" y="1215516"/>
            <a:ext cx="3644265" cy="24295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66486" y="1152016"/>
            <a:ext cx="3771265" cy="2556510"/>
          </a:xfrm>
          <a:custGeom>
            <a:avLst/>
            <a:gdLst/>
            <a:ahLst/>
            <a:cxnLst/>
            <a:rect l="l" t="t" r="r" b="b"/>
            <a:pathLst>
              <a:path w="3771265" h="2556510">
                <a:moveTo>
                  <a:pt x="0" y="2556510"/>
                </a:moveTo>
                <a:lnTo>
                  <a:pt x="3771265" y="2556510"/>
                </a:lnTo>
                <a:lnTo>
                  <a:pt x="3771265" y="0"/>
                </a:lnTo>
                <a:lnTo>
                  <a:pt x="0" y="0"/>
                </a:lnTo>
                <a:lnTo>
                  <a:pt x="0" y="2556510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53940" y="3710938"/>
            <a:ext cx="4290060" cy="3108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04053" y="3861015"/>
            <a:ext cx="4104513" cy="27363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40553" y="6597357"/>
            <a:ext cx="4203445" cy="127000"/>
          </a:xfrm>
          <a:custGeom>
            <a:avLst/>
            <a:gdLst/>
            <a:ahLst/>
            <a:cxnLst/>
            <a:rect l="l" t="t" r="r" b="b"/>
            <a:pathLst>
              <a:path w="4203445" h="127000">
                <a:moveTo>
                  <a:pt x="0" y="127000"/>
                </a:moveTo>
                <a:lnTo>
                  <a:pt x="4203445" y="127000"/>
                </a:lnTo>
                <a:lnTo>
                  <a:pt x="4203445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40553" y="3797515"/>
            <a:ext cx="4203445" cy="2863342"/>
          </a:xfrm>
          <a:custGeom>
            <a:avLst/>
            <a:gdLst/>
            <a:ahLst/>
            <a:cxnLst/>
            <a:rect l="l" t="t" r="r" b="b"/>
            <a:pathLst>
              <a:path w="4203445" h="2863342">
                <a:moveTo>
                  <a:pt x="4203445" y="0"/>
                </a:moveTo>
                <a:lnTo>
                  <a:pt x="0" y="0"/>
                </a:lnTo>
                <a:lnTo>
                  <a:pt x="0" y="2863342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28357"/>
            <a:ext cx="9130888" cy="400113"/>
          </a:xfrm>
          <a:custGeom>
            <a:avLst/>
            <a:gdLst/>
            <a:ahLst/>
            <a:cxnLst/>
            <a:rect l="l" t="t" r="r" b="b"/>
            <a:pathLst>
              <a:path w="9130888" h="400113">
                <a:moveTo>
                  <a:pt x="0" y="400113"/>
                </a:moveTo>
                <a:lnTo>
                  <a:pt x="9130888" y="400113"/>
                </a:lnTo>
                <a:lnTo>
                  <a:pt x="9130888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633" y="858265"/>
            <a:ext cx="3076575" cy="330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spc="5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nsi</a:t>
            </a:r>
            <a:r>
              <a:rPr sz="2000" b="1" spc="5" dirty="0" smtClean="0">
                <a:solidFill>
                  <a:srgbClr val="FFFFFF"/>
                </a:solidFill>
                <a:cs typeface="Calibri"/>
              </a:rPr>
              <a:t>d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z="2000" b="1" spc="-2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2000"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Belg</a:t>
            </a:r>
            <a:r>
              <a:rPr sz="2000" b="1" spc="-5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000" b="1" spc="-35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via</a:t>
            </a:r>
            <a:r>
              <a:rPr sz="2000"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Apa</a:t>
            </a:r>
            <a:r>
              <a:rPr sz="2000" b="1" spc="-1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tme</a:t>
            </a:r>
            <a:r>
              <a:rPr sz="2000" b="1" spc="-25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z="2000" b="1" dirty="0" smtClean="0">
                <a:solidFill>
                  <a:srgbClr val="FFFFFF"/>
                </a:solidFill>
                <a:cs typeface="Calibri"/>
              </a:rPr>
              <a:t>t</a:t>
            </a:r>
            <a:endParaRPr sz="2000"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84833"/>
            <a:ext cx="9130925" cy="5184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4359" y="187036"/>
            <a:ext cx="1965960" cy="640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4196" y="1799705"/>
            <a:ext cx="8524702" cy="43184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12885" y="334356"/>
            <a:ext cx="2684780" cy="4705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950" b="1" spc="430" dirty="0" smtClean="0">
                <a:solidFill>
                  <a:srgbClr val="081C2D"/>
                </a:solidFill>
                <a:latin typeface="Arial"/>
                <a:cs typeface="Arial"/>
              </a:rPr>
              <a:t>TOVVER. </a:t>
            </a:r>
            <a:r>
              <a:rPr sz="950" b="1" spc="75" dirty="0" smtClean="0">
                <a:solidFill>
                  <a:srgbClr val="081C2D"/>
                </a:solidFill>
                <a:latin typeface="Arial"/>
                <a:cs typeface="Arial"/>
              </a:rPr>
              <a:t> </a:t>
            </a:r>
            <a:r>
              <a:rPr sz="950" b="1" spc="740" dirty="0" smtClean="0">
                <a:solidFill>
                  <a:srgbClr val="081C2D"/>
                </a:solidFill>
                <a:latin typeface="Arial"/>
                <a:cs typeface="Arial"/>
              </a:rPr>
              <a:t>C </a:t>
            </a:r>
            <a:r>
              <a:rPr sz="950" b="1" spc="-60" dirty="0" smtClean="0">
                <a:solidFill>
                  <a:srgbClr val="081C2D"/>
                </a:solidFill>
                <a:latin typeface="Arial"/>
                <a:cs typeface="Arial"/>
              </a:rPr>
              <a:t> </a:t>
            </a:r>
            <a:r>
              <a:rPr sz="950" b="1" spc="660" dirty="0" smtClean="0">
                <a:solidFill>
                  <a:srgbClr val="081C2D"/>
                </a:solidFill>
                <a:latin typeface="Arial"/>
                <a:cs typeface="Arial"/>
              </a:rPr>
              <a:t>TYPE </a:t>
            </a:r>
            <a:r>
              <a:rPr sz="950" b="1" spc="-20" dirty="0" smtClean="0">
                <a:solidFill>
                  <a:srgbClr val="081C2D"/>
                </a:solidFill>
                <a:latin typeface="Arial"/>
                <a:cs typeface="Arial"/>
              </a:rPr>
              <a:t> </a:t>
            </a:r>
            <a:r>
              <a:rPr sz="1000" b="1" spc="245" dirty="0" smtClean="0">
                <a:solidFill>
                  <a:srgbClr val="081C2D"/>
                </a:solidFill>
                <a:latin typeface="Times New Roman"/>
                <a:cs typeface="Times New Roman"/>
              </a:rPr>
              <a:t>A.</a:t>
            </a:r>
            <a:endParaRPr sz="1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135"/>
              </a:lnSpc>
            </a:pPr>
            <a:r>
              <a:rPr sz="950" b="1" spc="615" dirty="0" smtClean="0">
                <a:solidFill>
                  <a:srgbClr val="081C2D"/>
                </a:solidFill>
                <a:latin typeface="Arial"/>
                <a:cs typeface="Arial"/>
              </a:rPr>
              <a:t>TYPICAL </a:t>
            </a:r>
            <a:r>
              <a:rPr sz="950" b="1" spc="-30" dirty="0" smtClean="0">
                <a:solidFill>
                  <a:srgbClr val="081C2D"/>
                </a:solidFill>
                <a:latin typeface="Arial"/>
                <a:cs typeface="Arial"/>
              </a:rPr>
              <a:t> </a:t>
            </a:r>
            <a:r>
              <a:rPr sz="950" b="1" spc="665" dirty="0" smtClean="0">
                <a:solidFill>
                  <a:srgbClr val="081C2D"/>
                </a:solidFill>
                <a:latin typeface="Arial"/>
                <a:cs typeface="Arial"/>
              </a:rPr>
              <a:t>APARTMENT</a:t>
            </a:r>
            <a:endParaRPr sz="9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1"/>
              </a:spcBef>
            </a:pPr>
            <a:endParaRPr sz="550">
              <a:solidFill>
                <a:prstClr val="black"/>
              </a:solidFill>
            </a:endParaRPr>
          </a:p>
          <a:p>
            <a:pPr marL="20955"/>
            <a:r>
              <a:rPr sz="600" spc="330" dirty="0" smtClean="0">
                <a:solidFill>
                  <a:srgbClr val="414246"/>
                </a:solidFill>
                <a:latin typeface="Arial"/>
                <a:cs typeface="Arial"/>
              </a:rPr>
              <a:t>Super </a:t>
            </a:r>
            <a:r>
              <a:rPr sz="600" spc="-80" dirty="0" smtClean="0">
                <a:solidFill>
                  <a:srgbClr val="414246"/>
                </a:solidFill>
                <a:latin typeface="Arial"/>
                <a:cs typeface="Arial"/>
              </a:rPr>
              <a:t> </a:t>
            </a:r>
            <a:r>
              <a:rPr sz="600" spc="315" dirty="0" smtClean="0">
                <a:solidFill>
                  <a:srgbClr val="2F3336"/>
                </a:solidFill>
                <a:latin typeface="Arial"/>
                <a:cs typeface="Arial"/>
              </a:rPr>
              <a:t>Area </a:t>
            </a:r>
            <a:r>
              <a:rPr sz="600" spc="65" dirty="0" smtClean="0">
                <a:solidFill>
                  <a:srgbClr val="2F3336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565657"/>
                </a:solidFill>
                <a:latin typeface="Arial"/>
                <a:cs typeface="Arial"/>
              </a:rPr>
              <a:t>- </a:t>
            </a:r>
            <a:r>
              <a:rPr sz="600" spc="-30" dirty="0" smtClean="0">
                <a:solidFill>
                  <a:srgbClr val="565657"/>
                </a:solidFill>
                <a:latin typeface="Arial"/>
                <a:cs typeface="Arial"/>
              </a:rPr>
              <a:t> </a:t>
            </a:r>
            <a:r>
              <a:rPr sz="600" spc="360" dirty="0" smtClean="0">
                <a:solidFill>
                  <a:srgbClr val="565657"/>
                </a:solidFill>
                <a:latin typeface="Arial"/>
                <a:cs typeface="Arial"/>
              </a:rPr>
              <a:t>393</a:t>
            </a:r>
            <a:r>
              <a:rPr sz="600" spc="-90" dirty="0" smtClean="0">
                <a:solidFill>
                  <a:srgbClr val="565657"/>
                </a:solidFill>
                <a:latin typeface="Arial"/>
                <a:cs typeface="Arial"/>
              </a:rPr>
              <a:t> </a:t>
            </a:r>
            <a:r>
              <a:rPr sz="600" spc="415" dirty="0" smtClean="0">
                <a:solidFill>
                  <a:srgbClr val="2F3336"/>
                </a:solidFill>
                <a:latin typeface="Arial"/>
                <a:cs typeface="Arial"/>
              </a:rPr>
              <a:t>1</a:t>
            </a:r>
            <a:r>
              <a:rPr sz="600" spc="30" dirty="0" smtClean="0">
                <a:solidFill>
                  <a:srgbClr val="2F3336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414246"/>
                </a:solidFill>
                <a:latin typeface="Arial"/>
                <a:cs typeface="Arial"/>
              </a:rPr>
              <a:t>Sq_  </a:t>
            </a:r>
            <a:r>
              <a:rPr sz="600" spc="40" dirty="0" smtClean="0">
                <a:solidFill>
                  <a:srgbClr val="414246"/>
                </a:solidFill>
                <a:latin typeface="Arial"/>
                <a:cs typeface="Arial"/>
              </a:rPr>
              <a:t> </a:t>
            </a:r>
            <a:r>
              <a:rPr sz="600" spc="395" dirty="0" smtClean="0">
                <a:solidFill>
                  <a:srgbClr val="2F3336"/>
                </a:solidFill>
                <a:latin typeface="Arial"/>
                <a:cs typeface="Arial"/>
              </a:rPr>
              <a:t>F</a:t>
            </a:r>
            <a:r>
              <a:rPr sz="600" spc="175" dirty="0" smtClean="0">
                <a:solidFill>
                  <a:srgbClr val="2F3336"/>
                </a:solidFill>
                <a:latin typeface="Arial"/>
                <a:cs typeface="Arial"/>
              </a:rPr>
              <a:t>t</a:t>
            </a:r>
            <a:r>
              <a:rPr sz="600" spc="-185" dirty="0" smtClean="0">
                <a:solidFill>
                  <a:srgbClr val="757575"/>
                </a:solidFill>
                <a:latin typeface="Arial"/>
                <a:cs typeface="Arial"/>
              </a:rPr>
              <a:t>_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2711" y="486178"/>
            <a:ext cx="613410" cy="1568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950" b="1" spc="595" dirty="0" smtClean="0">
                <a:solidFill>
                  <a:srgbClr val="081C2D"/>
                </a:solidFill>
                <a:latin typeface="Arial"/>
                <a:cs typeface="Arial"/>
              </a:rPr>
              <a:t>UNIT</a:t>
            </a:r>
            <a:endParaRPr sz="9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3347" y="871451"/>
            <a:ext cx="1929130" cy="1041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635" dirty="0" smtClean="0">
                <a:solidFill>
                  <a:srgbClr val="565657"/>
                </a:solidFill>
                <a:latin typeface="Times New Roman"/>
                <a:cs typeface="Times New Roman"/>
              </a:rPr>
              <a:t>--</a:t>
            </a:r>
            <a:r>
              <a:rPr sz="600" spc="610" dirty="0" smtClean="0">
                <a:solidFill>
                  <a:srgbClr val="565657"/>
                </a:solidFill>
                <a:latin typeface="Times New Roman"/>
                <a:cs typeface="Times New Roman"/>
              </a:rPr>
              <a:t>-</a:t>
            </a:r>
            <a:r>
              <a:rPr sz="600" spc="325" dirty="0" smtClean="0">
                <a:solidFill>
                  <a:srgbClr val="414246"/>
                </a:solidFill>
                <a:latin typeface="Times New Roman"/>
                <a:cs typeface="Times New Roman"/>
              </a:rPr>
              <a:t>·expect </a:t>
            </a:r>
            <a:r>
              <a:rPr sz="600" spc="60" dirty="0" smtClean="0">
                <a:solidFill>
                  <a:srgbClr val="414246"/>
                </a:solidFill>
                <a:latin typeface="Times New Roman"/>
                <a:cs typeface="Times New Roman"/>
              </a:rPr>
              <a:t> </a:t>
            </a:r>
            <a:r>
              <a:rPr sz="600" spc="290" dirty="0" smtClean="0">
                <a:solidFill>
                  <a:srgbClr val="414246"/>
                </a:solidFill>
                <a:latin typeface="Times New Roman"/>
                <a:cs typeface="Times New Roman"/>
              </a:rPr>
              <a:t>the   </a:t>
            </a:r>
            <a:r>
              <a:rPr sz="600" spc="175" dirty="0" smtClean="0">
                <a:solidFill>
                  <a:srgbClr val="565657"/>
                </a:solidFill>
                <a:latin typeface="Times New Roman"/>
                <a:cs typeface="Times New Roman"/>
              </a:rPr>
              <a:t>vvo</a:t>
            </a:r>
            <a:r>
              <a:rPr sz="600" spc="20" dirty="0" smtClean="0">
                <a:solidFill>
                  <a:srgbClr val="565657"/>
                </a:solidFill>
                <a:latin typeface="Times New Roman"/>
                <a:cs typeface="Times New Roman"/>
              </a:rPr>
              <a:t> </a:t>
            </a:r>
            <a:r>
              <a:rPr sz="600" spc="150" dirty="0" smtClean="0">
                <a:solidFill>
                  <a:srgbClr val="2F3336"/>
                </a:solidFill>
                <a:latin typeface="Times New Roman"/>
                <a:cs typeface="Times New Roman"/>
              </a:rPr>
              <a:t>rl</a:t>
            </a:r>
            <a:r>
              <a:rPr sz="600" spc="55" dirty="0" smtClean="0">
                <a:solidFill>
                  <a:srgbClr val="2F3336"/>
                </a:solidFill>
                <a:latin typeface="Times New Roman"/>
                <a:cs typeface="Times New Roman"/>
              </a:rPr>
              <a:t> </a:t>
            </a:r>
            <a:r>
              <a:rPr sz="600" spc="215" dirty="0" smtClean="0">
                <a:solidFill>
                  <a:srgbClr val="414246"/>
                </a:solidFill>
                <a:latin typeface="Times New Roman"/>
                <a:cs typeface="Times New Roman"/>
              </a:rPr>
              <a:t>d </a:t>
            </a:r>
            <a:r>
              <a:rPr sz="600" spc="-65" dirty="0" smtClean="0">
                <a:solidFill>
                  <a:srgbClr val="414246"/>
                </a:solidFill>
                <a:latin typeface="Times New Roman"/>
                <a:cs typeface="Times New Roman"/>
              </a:rPr>
              <a:t> </a:t>
            </a:r>
            <a:r>
              <a:rPr sz="600" spc="565" dirty="0" smtClean="0">
                <a:solidFill>
                  <a:srgbClr val="565657"/>
                </a:solidFill>
                <a:latin typeface="Times New Roman"/>
                <a:cs typeface="Times New Roman"/>
              </a:rPr>
              <a:t>-</a:t>
            </a:r>
            <a:r>
              <a:rPr sz="600" spc="535" dirty="0" smtClean="0">
                <a:solidFill>
                  <a:srgbClr val="565657"/>
                </a:solidFill>
                <a:latin typeface="Times New Roman"/>
                <a:cs typeface="Times New Roman"/>
              </a:rPr>
              <a:t>-</a:t>
            </a:r>
            <a:r>
              <a:rPr sz="600" spc="325" dirty="0" smtClean="0">
                <a:solidFill>
                  <a:srgbClr val="565657"/>
                </a:solidFill>
                <a:latin typeface="Times New Roman"/>
                <a:cs typeface="Times New Roman"/>
              </a:rPr>
              <a:t>-</a:t>
            </a:r>
            <a:r>
              <a:rPr sz="600" spc="484" dirty="0" smtClean="0">
                <a:solidFill>
                  <a:srgbClr val="757575"/>
                </a:solidFill>
                <a:latin typeface="Times New Roman"/>
                <a:cs typeface="Times New Roman"/>
              </a:rPr>
              <a:t>-</a:t>
            </a:r>
            <a:endParaRPr sz="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932" y="6135139"/>
            <a:ext cx="916940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550" b="1" spc="919" dirty="0" smtClean="0">
                <a:solidFill>
                  <a:srgbClr val="030303"/>
                </a:solidFill>
                <a:latin typeface="Arial"/>
                <a:cs typeface="Arial"/>
              </a:rPr>
              <a:t>008</a:t>
            </a:r>
            <a:endParaRPr sz="25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6694"/>
            <a:ext cx="5724144" cy="400113"/>
          </a:xfrm>
          <a:custGeom>
            <a:avLst/>
            <a:gdLst/>
            <a:ahLst/>
            <a:cxnLst/>
            <a:rect l="l" t="t" r="r" b="b"/>
            <a:pathLst>
              <a:path w="5724144" h="400113">
                <a:moveTo>
                  <a:pt x="0" y="400113"/>
                </a:moveTo>
                <a:lnTo>
                  <a:pt x="5724144" y="400113"/>
                </a:lnTo>
                <a:lnTo>
                  <a:pt x="5724144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961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2000" b="1" dirty="0" smtClean="0">
                <a:solidFill>
                  <a:srgbClr val="FFFFFF"/>
                </a:solidFill>
                <a:latin typeface="Calibri"/>
                <a:cs typeface="Calibri"/>
              </a:rPr>
              <a:t>Vi</a:t>
            </a:r>
            <a:r>
              <a:rPr sz="2000" b="1" spc="-15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0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000" b="1" spc="-30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om</a:t>
            </a:r>
            <a:r>
              <a:rPr sz="20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Ba</a:t>
            </a:r>
            <a:r>
              <a:rPr sz="2000" b="1" spc="-5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000" b="1" spc="-15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000" b="1" spc="-35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000" b="1" spc="0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25440" y="1074419"/>
            <a:ext cx="3718560" cy="3075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76189" y="1224407"/>
            <a:ext cx="3567811" cy="2703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12689" y="3927728"/>
            <a:ext cx="3631311" cy="127000"/>
          </a:xfrm>
          <a:custGeom>
            <a:avLst/>
            <a:gdLst/>
            <a:ahLst/>
            <a:cxnLst/>
            <a:rect l="l" t="t" r="r" b="b"/>
            <a:pathLst>
              <a:path w="3631311" h="127000">
                <a:moveTo>
                  <a:pt x="0" y="127000"/>
                </a:moveTo>
                <a:lnTo>
                  <a:pt x="3631311" y="127000"/>
                </a:lnTo>
                <a:lnTo>
                  <a:pt x="3631311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12689" y="1160907"/>
            <a:ext cx="3631311" cy="2830322"/>
          </a:xfrm>
          <a:custGeom>
            <a:avLst/>
            <a:gdLst/>
            <a:ahLst/>
            <a:cxnLst/>
            <a:rect l="l" t="t" r="r" b="b"/>
            <a:pathLst>
              <a:path w="3631311" h="2830322">
                <a:moveTo>
                  <a:pt x="3631311" y="0"/>
                </a:moveTo>
                <a:lnTo>
                  <a:pt x="0" y="0"/>
                </a:lnTo>
                <a:lnTo>
                  <a:pt x="0" y="2830322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62500" y="3776471"/>
            <a:ext cx="4381500" cy="30815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12486" y="3927678"/>
            <a:ext cx="4039616" cy="29303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48986" y="3864178"/>
            <a:ext cx="4166616" cy="2993818"/>
          </a:xfrm>
          <a:custGeom>
            <a:avLst/>
            <a:gdLst/>
            <a:ahLst/>
            <a:cxnLst/>
            <a:rect l="l" t="t" r="r" b="b"/>
            <a:pathLst>
              <a:path w="4166615" h="2993818">
                <a:moveTo>
                  <a:pt x="4166616" y="2993818"/>
                </a:moveTo>
                <a:lnTo>
                  <a:pt x="4166616" y="0"/>
                </a:lnTo>
                <a:lnTo>
                  <a:pt x="0" y="0"/>
                </a:lnTo>
                <a:lnTo>
                  <a:pt x="0" y="2993818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9891" y="3342132"/>
            <a:ext cx="4351020" cy="35158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10196" y="3492069"/>
            <a:ext cx="3977894" cy="33659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46696" y="3428569"/>
            <a:ext cx="4104894" cy="3429427"/>
          </a:xfrm>
          <a:custGeom>
            <a:avLst/>
            <a:gdLst/>
            <a:ahLst/>
            <a:cxnLst/>
            <a:rect l="l" t="t" r="r" b="b"/>
            <a:pathLst>
              <a:path w="4104894" h="3429427">
                <a:moveTo>
                  <a:pt x="4104894" y="3429427"/>
                </a:moveTo>
                <a:lnTo>
                  <a:pt x="4104894" y="0"/>
                </a:lnTo>
                <a:lnTo>
                  <a:pt x="0" y="0"/>
                </a:lnTo>
                <a:lnTo>
                  <a:pt x="0" y="3429427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830580"/>
            <a:ext cx="6089904" cy="42611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496" y="980694"/>
            <a:ext cx="5832602" cy="38884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917194"/>
            <a:ext cx="5931598" cy="4015485"/>
          </a:xfrm>
          <a:custGeom>
            <a:avLst/>
            <a:gdLst/>
            <a:ahLst/>
            <a:cxnLst/>
            <a:rect l="l" t="t" r="r" b="b"/>
            <a:pathLst>
              <a:path w="5931598" h="4015485">
                <a:moveTo>
                  <a:pt x="0" y="4015485"/>
                </a:moveTo>
                <a:lnTo>
                  <a:pt x="5931598" y="4015485"/>
                </a:lnTo>
                <a:lnTo>
                  <a:pt x="5931598" y="0"/>
                </a:lnTo>
                <a:lnTo>
                  <a:pt x="0" y="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4033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055" y="1048384"/>
            <a:ext cx="4083685" cy="315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Sky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40" dirty="0" smtClean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las</a:t>
            </a:r>
            <a:r>
              <a:rPr sz="2000" b="1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at</a:t>
            </a:r>
            <a:r>
              <a:rPr sz="2000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Central</a:t>
            </a:r>
            <a:r>
              <a:rPr sz="2000" b="1" spc="-4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Park Resor</a:t>
            </a:r>
            <a:r>
              <a:rPr sz="2000" b="1" spc="5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48005">
              <a:lnSpc>
                <a:spcPct val="100000"/>
              </a:lnSpc>
            </a:pP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Ce</a:t>
            </a:r>
            <a:r>
              <a:rPr sz="2800" b="1" spc="-50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8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800" b="1" spc="-7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al</a:t>
            </a:r>
            <a:r>
              <a:rPr sz="2800" b="1" spc="3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75" dirty="0" smtClean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ark</a:t>
            </a:r>
            <a:r>
              <a:rPr sz="2800" b="1" spc="2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6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esorts</a:t>
            </a:r>
            <a:r>
              <a:rPr sz="2800" b="1" spc="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– </a:t>
            </a:r>
            <a:r>
              <a:rPr sz="2800" b="1" spc="-6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esort</a:t>
            </a:r>
            <a:r>
              <a:rPr sz="2800" b="1" spc="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6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esid</a:t>
            </a:r>
            <a:r>
              <a:rPr sz="2800" b="1" spc="-25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nces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011682"/>
            <a:ext cx="8068945" cy="3121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Un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que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oposi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ving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 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eso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pc="-15" dirty="0" smtClean="0">
                <a:solidFill>
                  <a:srgbClr val="FFC000"/>
                </a:solidFill>
                <a:cs typeface="Calibri"/>
              </a:rPr>
              <a:t>Go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eou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, 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xpans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undu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ns do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by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45"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bodies and</a:t>
            </a:r>
            <a:r>
              <a:rPr spc="4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ains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pc="-15"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our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apa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ment th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ough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tunn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ng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tunnel</a:t>
            </a:r>
            <a:r>
              <a:rPr spc="4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xp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marR="12700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pc="-1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dirty="0" smtClean="0">
                <a:solidFill>
                  <a:srgbClr val="FFC000"/>
                </a:solidFill>
                <a:cs typeface="Calibri"/>
              </a:rPr>
              <a:t>f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 </a:t>
            </a:r>
            <a:r>
              <a:rPr spc="-95" dirty="0" smtClean="0">
                <a:solidFill>
                  <a:srgbClr val="FFC000"/>
                </a:solidFill>
                <a:cs typeface="Calibri"/>
              </a:rPr>
              <a:t>‘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op-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s’ th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em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b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 lu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y ho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el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obbies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ompl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th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 bell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b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dirty="0" smtClean="0">
                <a:solidFill>
                  <a:srgbClr val="FFC000"/>
                </a:solidFill>
                <a:cs typeface="Calibri"/>
              </a:rPr>
              <a:t>y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ans</a:t>
            </a:r>
            <a:r>
              <a:rPr spc="-5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our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ba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marR="10477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La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bal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onies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and s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 outs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5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er 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ou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sp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ec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acu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lar</a:t>
            </a:r>
            <a:r>
              <a:rPr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vi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w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 un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he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sun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and</a:t>
            </a:r>
            <a:r>
              <a:rPr spc="4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ar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span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sky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pc="-2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ty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ec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ac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vi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es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indent="-287020">
              <a:lnSpc>
                <a:spcPts val="2845"/>
              </a:lnSpc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z="2400" spc="-20" dirty="0" smtClean="0">
                <a:solidFill>
                  <a:srgbClr val="FFC000"/>
                </a:solidFill>
                <a:cs typeface="Calibri"/>
              </a:rPr>
              <a:t>1800</a:t>
            </a:r>
            <a:r>
              <a:rPr sz="2400" spc="-15" dirty="0" smtClean="0">
                <a:solidFill>
                  <a:srgbClr val="FFC000"/>
                </a:solidFill>
                <a:cs typeface="Calibri"/>
              </a:rPr>
              <a:t>0</a:t>
            </a:r>
            <a:r>
              <a:rPr sz="2400" spc="-1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sq.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ft.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di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d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en</a:t>
            </a:r>
            <a:r>
              <a:rPr spc="4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pl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y a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ea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and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5" dirty="0" smtClean="0">
                <a:solidFill>
                  <a:srgbClr val="FFC000"/>
                </a:solidFill>
                <a:cs typeface="Calibri"/>
              </a:rPr>
              <a:t>mo</a:t>
            </a:r>
            <a:r>
              <a:rPr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 indent="-287020">
              <a:spcBef>
                <a:spcPts val="35"/>
              </a:spcBef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dirty="0" smtClean="0">
                <a:solidFill>
                  <a:srgbClr val="FFC000"/>
                </a:solidFill>
                <a:cs typeface="Calibri"/>
              </a:rPr>
              <a:t>5 S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ar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eso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 se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vi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es 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pc="-6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3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e,</a:t>
            </a:r>
            <a:r>
              <a:rPr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house</a:t>
            </a:r>
            <a:r>
              <a:rPr spc="-6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pc="2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,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aund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pc="-135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,</a:t>
            </a:r>
            <a:r>
              <a:rPr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bus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dirty="0" smtClean="0">
                <a:solidFill>
                  <a:srgbClr val="FFC000"/>
                </a:solidFill>
                <a:cs typeface="Calibri"/>
              </a:rPr>
              <a:t>ne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e,</a:t>
            </a:r>
            <a:r>
              <a:rPr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gu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dirty="0" smtClean="0">
                <a:solidFill>
                  <a:srgbClr val="FFC000"/>
                </a:solidFill>
                <a:cs typeface="Calibri"/>
              </a:rPr>
              <a:t>t</a:t>
            </a:r>
            <a:endParaRPr>
              <a:solidFill>
                <a:prstClr val="black"/>
              </a:solidFill>
              <a:cs typeface="Calibri"/>
            </a:endParaRPr>
          </a:p>
          <a:p>
            <a:pPr marL="299085"/>
            <a:r>
              <a:rPr dirty="0" smtClean="0">
                <a:solidFill>
                  <a:srgbClr val="FFC000"/>
                </a:solidFill>
                <a:cs typeface="Calibri"/>
              </a:rPr>
              <a:t>hou</a:t>
            </a:r>
            <a:r>
              <a:rPr spc="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pc="-5" dirty="0" smtClean="0">
                <a:solidFill>
                  <a:srgbClr val="FFC000"/>
                </a:solidFill>
                <a:cs typeface="Calibri"/>
              </a:rPr>
              <a:t>s, </a:t>
            </a:r>
            <a:r>
              <a:rPr dirty="0" smtClean="0">
                <a:solidFill>
                  <a:srgbClr val="FFC000"/>
                </a:solidFill>
                <a:cs typeface="Calibri"/>
              </a:rPr>
              <a:t>amon</a:t>
            </a:r>
            <a:r>
              <a:rPr spc="-10" dirty="0" smtClean="0">
                <a:solidFill>
                  <a:srgbClr val="FFC000"/>
                </a:solidFill>
                <a:cs typeface="Calibri"/>
              </a:rPr>
              <a:t>g othe</a:t>
            </a:r>
            <a:r>
              <a:rPr spc="-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dirty="0" smtClean="0">
                <a:solidFill>
                  <a:srgbClr val="FFC000"/>
                </a:solidFill>
                <a:cs typeface="Calibri"/>
              </a:rPr>
              <a:t>s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8977" y="4484070"/>
            <a:ext cx="3625596" cy="2373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17821" y="4484103"/>
            <a:ext cx="1754377" cy="1169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17821" y="5689417"/>
            <a:ext cx="1754377" cy="1167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59829" y="4484103"/>
            <a:ext cx="1731645" cy="1169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73165" y="5651791"/>
            <a:ext cx="1809241" cy="12062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336930"/>
            <a:ext cx="5845175" cy="8712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/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Ce</a:t>
            </a:r>
            <a:r>
              <a:rPr sz="2800" b="1" spc="-5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2800" b="1" spc="-10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2800" b="1" spc="-7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al</a:t>
            </a:r>
            <a:r>
              <a:rPr sz="2800" b="1" spc="3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800" b="1" spc="-75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ark</a:t>
            </a:r>
            <a:r>
              <a:rPr sz="2800" b="1" spc="2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800" b="1" spc="-6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esorts</a:t>
            </a:r>
            <a:r>
              <a:rPr sz="2800" b="1" spc="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– SkyVi</a:t>
            </a:r>
            <a:r>
              <a:rPr sz="2800" b="1" spc="-20" dirty="0" smtClean="0">
                <a:solidFill>
                  <a:srgbClr val="FF0000"/>
                </a:solidFill>
                <a:cs typeface="Calibri"/>
              </a:rPr>
              <a:t>l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las</a:t>
            </a:r>
            <a:r>
              <a:rPr sz="2800" b="1" spc="4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2800" b="1" spc="-20" dirty="0" smtClean="0">
                <a:solidFill>
                  <a:srgbClr val="FF0000"/>
                </a:solidFill>
                <a:cs typeface="Calibri"/>
              </a:rPr>
              <a:t>&amp; </a:t>
            </a:r>
            <a:r>
              <a:rPr sz="2800" b="1" spc="-260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2800" b="1" spc="-20" dirty="0" smtClean="0">
                <a:solidFill>
                  <a:srgbClr val="FF0000"/>
                </a:solidFill>
                <a:cs typeface="Calibri"/>
              </a:rPr>
              <a:t>own</a:t>
            </a:r>
            <a:r>
              <a:rPr sz="2800" b="1" spc="-15" dirty="0" smtClean="0">
                <a:solidFill>
                  <a:srgbClr val="FF0000"/>
                </a:solidFill>
                <a:cs typeface="Calibri"/>
              </a:rPr>
              <a:t> Houses</a:t>
            </a:r>
            <a:endParaRPr sz="28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286383"/>
            <a:ext cx="5053330" cy="5388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Sky</a:t>
            </a:r>
            <a:r>
              <a:rPr sz="1600" b="1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z="1600" b="1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b="1"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600" b="1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as</a:t>
            </a:r>
            <a:r>
              <a:rPr sz="1600" b="1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–</a:t>
            </a:r>
            <a:r>
              <a:rPr sz="1600" b="1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b="1" spc="-35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b="1" spc="-3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b="1" spc="-2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b="1" spc="-15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ses</a:t>
            </a:r>
            <a:r>
              <a:rPr sz="1600" b="1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in</a:t>
            </a:r>
            <a:r>
              <a:rPr sz="1600" b="1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a </a:t>
            </a:r>
            <a:r>
              <a:rPr sz="1600" b="1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esort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Lo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at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opmo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t,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1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6</a:t>
            </a:r>
            <a:r>
              <a:rPr sz="1575" baseline="26455" dirty="0" smtClean="0">
                <a:solidFill>
                  <a:srgbClr val="FFC000"/>
                </a:solidFill>
                <a:cs typeface="Calibri"/>
              </a:rPr>
              <a:t>th </a:t>
            </a:r>
            <a:r>
              <a:rPr sz="1575" spc="-135" baseline="2645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floor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marR="11874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45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tly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sui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or those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who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enj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z="1600" spc="3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livin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gh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li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close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bu</a:t>
            </a:r>
            <a:r>
              <a:rPr sz="1600" spc="-3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ity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5" dirty="0" smtClean="0">
                <a:solidFill>
                  <a:srgbClr val="FFC000"/>
                </a:solidFill>
                <a:cs typeface="Calibri"/>
              </a:rPr>
              <a:t>It's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bi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of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vishness,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35" dirty="0" smtClean="0">
                <a:solidFill>
                  <a:srgbClr val="FFC000"/>
                </a:solidFill>
                <a:cs typeface="Calibri"/>
              </a:rPr>
              <a:t>v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acy and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hi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-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/>
            <a:r>
              <a:rPr sz="1600" spc="-10" dirty="0" smtClean="0">
                <a:solidFill>
                  <a:srgbClr val="FFC000"/>
                </a:solidFill>
                <a:cs typeface="Calibri"/>
              </a:rPr>
              <a:t>end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ameni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ies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marR="24447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Indul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in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lu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urious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desi</a:t>
            </a:r>
            <a:r>
              <a:rPr sz="16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es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li</a:t>
            </a:r>
            <a:r>
              <a:rPr sz="1600" spc="-65" dirty="0" smtClean="0">
                <a:solidFill>
                  <a:srgbClr val="FFC000"/>
                </a:solidFill>
                <a:cs typeface="Calibri"/>
              </a:rPr>
              <a:t>k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vi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 a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splash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in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our</a:t>
            </a:r>
            <a:r>
              <a:rPr sz="1600"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pe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sonal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pool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Or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enj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y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party in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ace</a:t>
            </a:r>
            <a:r>
              <a:rPr sz="1600" spc="4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3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den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lvl="1">
              <a:lnSpc>
                <a:spcPts val="900"/>
              </a:lnSpc>
              <a:spcBef>
                <a:spcPts val="22"/>
              </a:spcBef>
              <a:buClr>
                <a:srgbClr val="FFC000"/>
              </a:buClr>
              <a:buFont typeface="Wingdings"/>
              <a:buChar char=""/>
            </a:pPr>
            <a:endParaRPr sz="900">
              <a:solidFill>
                <a:prstClr val="black"/>
              </a:solidFill>
            </a:endParaRPr>
          </a:p>
          <a:p>
            <a:pPr lvl="1"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299085" indent="-287020">
              <a:buClr>
                <a:srgbClr val="FFC000"/>
              </a:buClr>
              <a:buFont typeface="Wingdings"/>
              <a:buChar char=""/>
              <a:tabLst>
                <a:tab pos="299085" algn="l"/>
              </a:tabLst>
            </a:pPr>
            <a:r>
              <a:rPr sz="1600" b="1" spc="-15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own H</a:t>
            </a:r>
            <a:r>
              <a:rPr sz="1600" b="1" spc="-5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b="1" spc="-15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z="1600" b="1" spc="-10" dirty="0" smtClean="0">
                <a:solidFill>
                  <a:srgbClr val="FFC000"/>
                </a:solidFill>
                <a:cs typeface="Calibri"/>
              </a:rPr>
              <a:t>ses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marR="12700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Spac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on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ound</a:t>
            </a:r>
            <a:r>
              <a:rPr sz="1600"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Floor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ome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wi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 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amp of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class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and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finem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Spacious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and ele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Designed 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be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5" dirty="0" smtClean="0">
                <a:solidFill>
                  <a:srgbClr val="FFC000"/>
                </a:solidFill>
                <a:cs typeface="Calibri"/>
              </a:rPr>
              <a:t>ex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onal ho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m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es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ude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/>
            <a:r>
              <a:rPr sz="1600" spc="-4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45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lle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5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ftsmansh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and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soph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ti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tion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Desi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ned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or</a:t>
            </a:r>
            <a:r>
              <a:rPr sz="1600" spc="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the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privi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z="1600" spc="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w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marR="482600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20" dirty="0" smtClean="0">
                <a:solidFill>
                  <a:srgbClr val="FFC000"/>
                </a:solidFill>
                <a:cs typeface="Calibri"/>
              </a:rPr>
              <a:t>1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4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-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gh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ilings,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spacious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eas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and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5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and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i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io</a:t>
            </a:r>
            <a:r>
              <a:rPr sz="1600" spc="-45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10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amid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 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lu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sh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la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nds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c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apes</a:t>
            </a:r>
            <a:endParaRPr sz="1600">
              <a:solidFill>
                <a:prstClr val="black"/>
              </a:solidFill>
              <a:cs typeface="Calibri"/>
            </a:endParaRPr>
          </a:p>
          <a:p>
            <a:pPr marL="756285" marR="273050" lvl="1" indent="-287020">
              <a:buClr>
                <a:srgbClr val="FFC000"/>
              </a:buClr>
              <a:buFont typeface="Wingdings"/>
              <a:buChar char=""/>
              <a:tabLst>
                <a:tab pos="756285" algn="l"/>
              </a:tabLst>
            </a:pPr>
            <a:r>
              <a:rPr sz="1600" spc="-3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qu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i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pped wi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ev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ery</a:t>
            </a:r>
            <a:r>
              <a:rPr sz="1600" spc="3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tu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b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fi</a:t>
            </a:r>
            <a:r>
              <a:rPr sz="1600"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ting</a:t>
            </a:r>
            <a:r>
              <a:rPr sz="1600" spc="-2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1600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u</a:t>
            </a:r>
            <a:r>
              <a:rPr sz="1600" spc="-20" dirty="0" smtClean="0">
                <a:solidFill>
                  <a:srgbClr val="FFC000"/>
                </a:solidFill>
                <a:cs typeface="Calibri"/>
              </a:rPr>
              <a:t>x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urious mod</a:t>
            </a:r>
            <a:r>
              <a:rPr sz="1600" spc="-15" dirty="0" smtClean="0">
                <a:solidFill>
                  <a:srgbClr val="FFC000"/>
                </a:solidFill>
                <a:cs typeface="Calibri"/>
              </a:rPr>
              <a:t>er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n</a:t>
            </a:r>
            <a:r>
              <a:rPr sz="1600" spc="2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1600" spc="-40" dirty="0" smtClean="0">
                <a:solidFill>
                  <a:srgbClr val="FFC000"/>
                </a:solidFill>
                <a:cs typeface="Calibri"/>
              </a:rPr>
              <a:t>r</a:t>
            </a:r>
            <a:r>
              <a:rPr sz="1600" spc="-10" dirty="0" smtClean="0">
                <a:solidFill>
                  <a:srgbClr val="FFC000"/>
                </a:solidFill>
                <a:cs typeface="Calibri"/>
              </a:rPr>
              <a:t>esidence</a:t>
            </a:r>
            <a:endParaRPr sz="1600">
              <a:solidFill>
                <a:prstClr val="black"/>
              </a:solidFill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80126" y="1388617"/>
            <a:ext cx="3430524" cy="1929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36108" y="3866603"/>
            <a:ext cx="3574541" cy="2010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01" y="1146809"/>
            <a:ext cx="4438650" cy="315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spc="-145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000" b="1" spc="-15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000" b="1" spc="30" dirty="0" smtClean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nhouses</a:t>
            </a:r>
            <a:r>
              <a:rPr sz="2000" b="1" spc="-5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at</a:t>
            </a:r>
            <a:r>
              <a:rPr sz="2000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Central</a:t>
            </a:r>
            <a:r>
              <a:rPr sz="2000" b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Park</a:t>
            </a:r>
            <a:r>
              <a:rPr sz="2000" b="1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Resorts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546858"/>
            <a:ext cx="9144000" cy="5311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50" y="1573265"/>
            <a:ext cx="9105900" cy="52847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4359" y="182880"/>
            <a:ext cx="1965960" cy="644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4647" y="1400694"/>
            <a:ext cx="8034251" cy="5058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7503" y="339982"/>
            <a:ext cx="4704080" cy="635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7620" marR="12700">
              <a:lnSpc>
                <a:spcPct val="100499"/>
              </a:lnSpc>
            </a:pPr>
            <a:r>
              <a:rPr sz="950" b="1" spc="430" dirty="0" smtClean="0">
                <a:solidFill>
                  <a:srgbClr val="0A1A2A"/>
                </a:solidFill>
                <a:latin typeface="Arial"/>
                <a:cs typeface="Arial"/>
              </a:rPr>
              <a:t>TOVVER. </a:t>
            </a:r>
            <a:r>
              <a:rPr sz="950" b="1" spc="-85" dirty="0" smtClean="0">
                <a:solidFill>
                  <a:srgbClr val="0A1A2A"/>
                </a:solidFill>
                <a:latin typeface="Arial"/>
                <a:cs typeface="Arial"/>
              </a:rPr>
              <a:t> </a:t>
            </a:r>
            <a:r>
              <a:rPr sz="950" b="1" spc="745" dirty="0" smtClean="0">
                <a:solidFill>
                  <a:srgbClr val="0A1A2A"/>
                </a:solidFill>
                <a:latin typeface="Arial"/>
                <a:cs typeface="Arial"/>
              </a:rPr>
              <a:t>A  </a:t>
            </a:r>
            <a:r>
              <a:rPr sz="950" b="1" spc="655" dirty="0" smtClean="0">
                <a:solidFill>
                  <a:srgbClr val="0A1A2A"/>
                </a:solidFill>
                <a:latin typeface="Arial"/>
                <a:cs typeface="Arial"/>
              </a:rPr>
              <a:t>TYPE </a:t>
            </a:r>
            <a:r>
              <a:rPr sz="950" b="1" spc="100" dirty="0" smtClean="0">
                <a:solidFill>
                  <a:srgbClr val="0A1A2A"/>
                </a:solidFill>
                <a:latin typeface="Arial"/>
                <a:cs typeface="Arial"/>
              </a:rPr>
              <a:t> </a:t>
            </a:r>
            <a:r>
              <a:rPr sz="950" b="1" spc="775" dirty="0" smtClean="0">
                <a:solidFill>
                  <a:srgbClr val="0A1A2A"/>
                </a:solidFill>
                <a:latin typeface="Arial"/>
                <a:cs typeface="Arial"/>
              </a:rPr>
              <a:t>C</a:t>
            </a:r>
            <a:r>
              <a:rPr sz="950" b="1" spc="295" dirty="0" smtClean="0">
                <a:solidFill>
                  <a:srgbClr val="0A1A2A"/>
                </a:solidFill>
                <a:latin typeface="Arial"/>
                <a:cs typeface="Arial"/>
              </a:rPr>
              <a:t> </a:t>
            </a:r>
            <a:r>
              <a:rPr sz="950" b="1" spc="515" dirty="0" smtClean="0">
                <a:solidFill>
                  <a:srgbClr val="0A1A2A"/>
                </a:solidFill>
                <a:latin typeface="Arial"/>
                <a:cs typeface="Arial"/>
              </a:rPr>
              <a:t>TOVVN  </a:t>
            </a:r>
            <a:r>
              <a:rPr sz="950" b="1" spc="-100" dirty="0" smtClean="0">
                <a:solidFill>
                  <a:srgbClr val="0A1A2A"/>
                </a:solidFill>
                <a:latin typeface="Arial"/>
                <a:cs typeface="Arial"/>
              </a:rPr>
              <a:t> </a:t>
            </a:r>
            <a:r>
              <a:rPr sz="950" b="1" spc="705" dirty="0" smtClean="0">
                <a:solidFill>
                  <a:srgbClr val="0A1A2A"/>
                </a:solidFill>
                <a:latin typeface="Arial"/>
                <a:cs typeface="Arial"/>
              </a:rPr>
              <a:t>HOUSE</a:t>
            </a:r>
            <a:endParaRPr sz="9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1"/>
              </a:spcBef>
            </a:pPr>
            <a:endParaRPr sz="550">
              <a:solidFill>
                <a:prstClr val="black"/>
              </a:solidFill>
            </a:endParaRPr>
          </a:p>
          <a:p>
            <a:pPr marL="2555875"/>
            <a:r>
              <a:rPr sz="600" spc="330" dirty="0" smtClean="0">
                <a:solidFill>
                  <a:srgbClr val="3F4446"/>
                </a:solidFill>
                <a:latin typeface="Arial"/>
                <a:cs typeface="Arial"/>
              </a:rPr>
              <a:t>Super </a:t>
            </a:r>
            <a:r>
              <a:rPr sz="600" spc="-80" dirty="0" smtClean="0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600" spc="315" dirty="0" smtClean="0">
                <a:solidFill>
                  <a:srgbClr val="2B2F31"/>
                </a:solidFill>
                <a:latin typeface="Arial"/>
                <a:cs typeface="Arial"/>
              </a:rPr>
              <a:t>Area </a:t>
            </a:r>
            <a:r>
              <a:rPr sz="600" spc="65" dirty="0" smtClean="0">
                <a:solidFill>
                  <a:srgbClr val="2B2F31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595959"/>
                </a:solidFill>
                <a:latin typeface="Arial"/>
                <a:cs typeface="Arial"/>
              </a:rPr>
              <a:t>- </a:t>
            </a:r>
            <a:r>
              <a:rPr sz="600" spc="7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600" spc="350" dirty="0" smtClean="0">
                <a:solidFill>
                  <a:srgbClr val="2B2F31"/>
                </a:solidFill>
                <a:latin typeface="Arial"/>
                <a:cs typeface="Arial"/>
              </a:rPr>
              <a:t>1929 </a:t>
            </a:r>
            <a:r>
              <a:rPr sz="600" spc="-75" dirty="0" smtClean="0">
                <a:solidFill>
                  <a:srgbClr val="2B2F31"/>
                </a:solidFill>
                <a:latin typeface="Arial"/>
                <a:cs typeface="Arial"/>
              </a:rPr>
              <a:t> </a:t>
            </a:r>
            <a:r>
              <a:rPr sz="600" spc="434" dirty="0" smtClean="0">
                <a:solidFill>
                  <a:srgbClr val="3F4446"/>
                </a:solidFill>
                <a:latin typeface="Arial"/>
                <a:cs typeface="Arial"/>
              </a:rPr>
              <a:t>S</a:t>
            </a:r>
            <a:r>
              <a:rPr sz="600" spc="390" dirty="0" smtClean="0">
                <a:solidFill>
                  <a:srgbClr val="3F4446"/>
                </a:solidFill>
                <a:latin typeface="Arial"/>
                <a:cs typeface="Arial"/>
              </a:rPr>
              <a:t>q</a:t>
            </a:r>
            <a:r>
              <a:rPr sz="600" spc="190" dirty="0" smtClean="0">
                <a:solidFill>
                  <a:srgbClr val="595959"/>
                </a:solidFill>
                <a:latin typeface="Arial"/>
                <a:cs typeface="Arial"/>
              </a:rPr>
              <a:t>. </a:t>
            </a:r>
            <a:r>
              <a:rPr sz="600" spc="-1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600" spc="175" dirty="0" smtClean="0">
                <a:solidFill>
                  <a:srgbClr val="2B2F31"/>
                </a:solidFill>
                <a:latin typeface="Arial"/>
                <a:cs typeface="Arial"/>
              </a:rPr>
              <a:t>Ft</a:t>
            </a:r>
            <a:r>
              <a:rPr sz="600" spc="15" dirty="0" smtClean="0">
                <a:solidFill>
                  <a:srgbClr val="2B2F31"/>
                </a:solidFill>
                <a:latin typeface="Arial"/>
                <a:cs typeface="Arial"/>
              </a:rPr>
              <a:t>:</a:t>
            </a:r>
            <a:r>
              <a:rPr sz="600" spc="370" dirty="0" smtClean="0">
                <a:solidFill>
                  <a:srgbClr val="707072"/>
                </a:solidFill>
                <a:latin typeface="Arial"/>
                <a:cs typeface="Arial"/>
              </a:rPr>
              <a:t>.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1"/>
              </a:spcBef>
            </a:pPr>
            <a:endParaRPr sz="600">
              <a:solidFill>
                <a:prstClr val="black"/>
              </a:solidFill>
            </a:endParaRPr>
          </a:p>
          <a:p>
            <a:pPr marL="12700"/>
            <a:r>
              <a:rPr sz="600" spc="869" dirty="0" smtClean="0">
                <a:solidFill>
                  <a:srgbClr val="595959"/>
                </a:solidFill>
                <a:latin typeface="Times New Roman"/>
                <a:cs typeface="Times New Roman"/>
              </a:rPr>
              <a:t>--</a:t>
            </a:r>
            <a:r>
              <a:rPr sz="600" spc="1080" dirty="0" smtClean="0">
                <a:solidFill>
                  <a:srgbClr val="595959"/>
                </a:solidFill>
                <a:latin typeface="Times New Roman"/>
                <a:cs typeface="Times New Roman"/>
              </a:rPr>
              <a:t>e</a:t>
            </a:r>
            <a:r>
              <a:rPr sz="600" spc="210" dirty="0" smtClean="0">
                <a:solidFill>
                  <a:srgbClr val="3F4446"/>
                </a:solidFill>
                <a:latin typeface="Times New Roman"/>
                <a:cs typeface="Times New Roman"/>
              </a:rPr>
              <a:t>x</a:t>
            </a:r>
            <a:r>
              <a:rPr sz="600" spc="-10" dirty="0" smtClean="0">
                <a:solidFill>
                  <a:srgbClr val="3F4446"/>
                </a:solidFill>
                <a:latin typeface="Times New Roman"/>
                <a:cs typeface="Times New Roman"/>
              </a:rPr>
              <a:t> </a:t>
            </a:r>
            <a:r>
              <a:rPr sz="600" spc="295" dirty="0" smtClean="0">
                <a:solidFill>
                  <a:srgbClr val="595959"/>
                </a:solidFill>
                <a:latin typeface="Times New Roman"/>
                <a:cs typeface="Times New Roman"/>
              </a:rPr>
              <a:t>pect  </a:t>
            </a:r>
            <a:r>
              <a:rPr sz="600" spc="35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600" spc="260" dirty="0" smtClean="0">
                <a:solidFill>
                  <a:srgbClr val="3F4446"/>
                </a:solidFill>
                <a:latin typeface="Times New Roman"/>
                <a:cs typeface="Times New Roman"/>
              </a:rPr>
              <a:t>th</a:t>
            </a:r>
            <a:r>
              <a:rPr sz="600" spc="-35" dirty="0" smtClean="0">
                <a:solidFill>
                  <a:srgbClr val="3F4446"/>
                </a:solidFill>
                <a:latin typeface="Times New Roman"/>
                <a:cs typeface="Times New Roman"/>
              </a:rPr>
              <a:t> </a:t>
            </a:r>
            <a:r>
              <a:rPr sz="600" spc="300" dirty="0" smtClean="0">
                <a:solidFill>
                  <a:srgbClr val="595959"/>
                </a:solidFill>
                <a:latin typeface="Times New Roman"/>
                <a:cs typeface="Times New Roman"/>
              </a:rPr>
              <a:t>e  </a:t>
            </a:r>
            <a:r>
              <a:rPr sz="600" spc="-40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600" spc="175" dirty="0" smtClean="0">
                <a:solidFill>
                  <a:srgbClr val="595959"/>
                </a:solidFill>
                <a:latin typeface="Times New Roman"/>
                <a:cs typeface="Times New Roman"/>
              </a:rPr>
              <a:t>vvo</a:t>
            </a:r>
            <a:r>
              <a:rPr sz="600" spc="20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600" spc="150" dirty="0" smtClean="0">
                <a:solidFill>
                  <a:srgbClr val="3F4446"/>
                </a:solidFill>
                <a:latin typeface="Times New Roman"/>
                <a:cs typeface="Times New Roman"/>
              </a:rPr>
              <a:t>rl</a:t>
            </a:r>
            <a:r>
              <a:rPr sz="600" spc="55" dirty="0" smtClean="0">
                <a:solidFill>
                  <a:srgbClr val="3F4446"/>
                </a:solidFill>
                <a:latin typeface="Times New Roman"/>
                <a:cs typeface="Times New Roman"/>
              </a:rPr>
              <a:t> </a:t>
            </a:r>
            <a:r>
              <a:rPr sz="600" spc="215" dirty="0" smtClean="0">
                <a:solidFill>
                  <a:srgbClr val="3F4446"/>
                </a:solidFill>
                <a:latin typeface="Times New Roman"/>
                <a:cs typeface="Times New Roman"/>
              </a:rPr>
              <a:t>d </a:t>
            </a:r>
            <a:r>
              <a:rPr sz="600" spc="-65" dirty="0" smtClean="0">
                <a:solidFill>
                  <a:srgbClr val="3F4446"/>
                </a:solidFill>
                <a:latin typeface="Times New Roman"/>
                <a:cs typeface="Times New Roman"/>
              </a:rPr>
              <a:t> </a:t>
            </a:r>
            <a:r>
              <a:rPr sz="600" spc="745" dirty="0" smtClean="0">
                <a:solidFill>
                  <a:srgbClr val="595959"/>
                </a:solidFill>
                <a:latin typeface="Times New Roman"/>
                <a:cs typeface="Times New Roman"/>
              </a:rPr>
              <a:t>---</a:t>
            </a:r>
            <a:endParaRPr sz="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1041" y="6130982"/>
            <a:ext cx="802640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550" b="1" spc="160" dirty="0" smtClean="0">
                <a:solidFill>
                  <a:srgbClr val="030303"/>
                </a:solidFill>
                <a:latin typeface="Arial"/>
                <a:cs typeface="Arial"/>
              </a:rPr>
              <a:t>0"12</a:t>
            </a:r>
            <a:endParaRPr sz="25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9720" y="2687320"/>
            <a:ext cx="5766942" cy="277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"/>
            <a:ext cx="5261102" cy="6745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43854" y="1163573"/>
            <a:ext cx="3394075" cy="9124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2550"/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2000" b="1" spc="-3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Del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spc="-25" dirty="0" smtClean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ered –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12700">
              <a:lnSpc>
                <a:spcPts val="2400"/>
              </a:lnSpc>
              <a:spcBef>
                <a:spcPts val="80"/>
              </a:spcBef>
              <a:tabLst>
                <a:tab pos="306959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Most</a:t>
            </a:r>
            <a:r>
              <a:rPr sz="2000" b="1" spc="-2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‘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n n</a:t>
            </a:r>
            <a:r>
              <a:rPr sz="2000" b="1" spc="-20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000" b="1" spc="30" dirty="0" smtClean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s’</a:t>
            </a:r>
            <a:r>
              <a:rPr sz="2000" b="1" spc="-17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land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ark	on Sohna</a:t>
            </a:r>
            <a:r>
              <a:rPr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Arial"/>
                <a:cs typeface="Arial"/>
              </a:rPr>
              <a:t>Road</a:t>
            </a:r>
            <a:endParaRPr sz="2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3854" y="2384678"/>
            <a:ext cx="2783840" cy="4053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Fu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lly</a:t>
            </a:r>
            <a:r>
              <a:rPr sz="1400" b="1" spc="-3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Ser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iced</a:t>
            </a:r>
            <a:r>
              <a:rPr sz="1400" b="1" spc="-2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St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ud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0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ltra</a:t>
            </a:r>
            <a:r>
              <a:rPr sz="1400" b="1" spc="-2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Lu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x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ry</a:t>
            </a:r>
            <a:r>
              <a:rPr sz="1400" b="1" spc="-2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teri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rs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1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24/7</a:t>
            </a:r>
            <a:r>
              <a:rPr sz="1400" b="1" spc="-3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Con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cier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400" b="1" spc="-3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Ser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ices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0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-5" dirty="0" smtClean="0">
                <a:solidFill>
                  <a:srgbClr val="FFC000"/>
                </a:solidFill>
                <a:latin typeface="Arial"/>
                <a:cs typeface="Arial"/>
              </a:rPr>
              <a:t>2500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0</a:t>
            </a:r>
            <a:r>
              <a:rPr sz="1400" b="1" spc="-3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q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.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ft.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ubhou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0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H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gh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est</a:t>
            </a:r>
            <a:r>
              <a:rPr sz="1400" b="1" spc="-3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ital</a:t>
            </a:r>
            <a:r>
              <a:rPr sz="1400" b="1" spc="-7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45" dirty="0" smtClean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pp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reciati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3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er</a:t>
            </a:r>
            <a:r>
              <a:rPr sz="1400" b="1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90%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Occ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up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cy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29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er</a:t>
            </a:r>
            <a:r>
              <a:rPr sz="1400" b="1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100</a:t>
            </a:r>
            <a:r>
              <a:rPr sz="1400" b="1" spc="-2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ex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ats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2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tal</a:t>
            </a:r>
            <a:r>
              <a:rPr sz="1400" b="1" spc="-7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45" dirty="0" smtClean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ssista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ce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 H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el</a:t>
            </a:r>
            <a:r>
              <a:rPr sz="1400" b="1" spc="-5" dirty="0" smtClean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li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29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15" dirty="0" smtClean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re</a:t>
            </a:r>
            <a:r>
              <a:rPr sz="1400" b="1" spc="-4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tal</a:t>
            </a:r>
            <a:r>
              <a:rPr sz="1400" b="1" spc="-1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h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an</a:t>
            </a:r>
            <a:r>
              <a:rPr sz="1400" b="1" spc="-2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3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BH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K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30"/>
              </a:spcBef>
              <a:buClr>
                <a:srgbClr val="FFC000"/>
              </a:buClr>
              <a:buFont typeface="Wingdings"/>
              <a:buChar char=""/>
            </a:pPr>
            <a:endParaRPr sz="6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  <a:buClr>
                <a:srgbClr val="FFC000"/>
              </a:buClr>
              <a:buFont typeface="Wingdings"/>
              <a:buChar char=""/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lnSpc>
                <a:spcPts val="1664"/>
              </a:lnSpc>
              <a:buClr>
                <a:srgbClr val="FFC000"/>
              </a:buClr>
              <a:buFont typeface="Wingdings"/>
              <a:buChar char=""/>
              <a:tabLst>
                <a:tab pos="354965" algn="l"/>
              </a:tabLst>
            </a:pPr>
            <a:r>
              <a:rPr sz="1400" b="1" spc="5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-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ema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400" b="1" spc="-4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Pr</a:t>
            </a:r>
            <a:r>
              <a:rPr sz="1400" b="1" spc="-10" dirty="0" smtClean="0">
                <a:solidFill>
                  <a:srgbClr val="FFC000"/>
                </a:solidFill>
                <a:latin typeface="Arial"/>
                <a:cs typeface="Arial"/>
              </a:rPr>
              <a:t>op</a:t>
            </a:r>
            <a:r>
              <a:rPr sz="1400" b="1" dirty="0" smtClean="0">
                <a:solidFill>
                  <a:srgbClr val="FFC000"/>
                </a:solidFill>
                <a:latin typeface="Arial"/>
                <a:cs typeface="Arial"/>
              </a:rPr>
              <a:t>erty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3072" y="533019"/>
            <a:ext cx="4930775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The</a:t>
            </a:r>
            <a:r>
              <a:rPr sz="4400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landmark </a:t>
            </a:r>
            <a:r>
              <a:rPr sz="4400" spc="-7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spc="-35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spc="-50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als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1478407"/>
          <a:ext cx="8713024" cy="33195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0357"/>
                <a:gridCol w="2836672"/>
                <a:gridCol w="1598929"/>
                <a:gridCol w="1417066"/>
              </a:tblGrid>
              <a:tr h="33197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eased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Model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977">
                <a:tc gridSpan="4"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850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operty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18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Flo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51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331977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No.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2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&amp;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ing 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6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uxu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331978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No.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nits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Floor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9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its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Flo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 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Sp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ifi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Fully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Load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331977">
                <a:tc rowSpan="2"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Opening</a:t>
                      </a:r>
                      <a:r>
                        <a:rPr sz="1400" b="1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INR)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io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=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SF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*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Sold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8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Bed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=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SF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*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Sold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977"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Bed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+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Stu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=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SF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978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Assu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Rs.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75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1977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vis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@1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%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ev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ea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0"/>
            <a:ext cx="9144000" cy="609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496" y="5877268"/>
            <a:ext cx="2808351" cy="646328"/>
          </a:xfrm>
          <a:custGeom>
            <a:avLst/>
            <a:gdLst/>
            <a:ahLst/>
            <a:cxnLst/>
            <a:rect l="l" t="t" r="r" b="b"/>
            <a:pathLst>
              <a:path w="2808351" h="646328">
                <a:moveTo>
                  <a:pt x="0" y="646328"/>
                </a:moveTo>
                <a:lnTo>
                  <a:pt x="2808351" y="646328"/>
                </a:lnTo>
                <a:lnTo>
                  <a:pt x="2808351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4246" y="5909157"/>
            <a:ext cx="2388870" cy="572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05765" marR="12700" indent="-393700"/>
            <a:r>
              <a:rPr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pc="-15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pc="-4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er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dirty="0" smtClean="0">
                <a:solidFill>
                  <a:srgbClr val="FFFFFF"/>
                </a:solidFill>
                <a:cs typeface="Calibri"/>
              </a:rPr>
              <a:t>a n</a:t>
            </a:r>
            <a:r>
              <a:rPr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pc="-15" dirty="0" smtClean="0">
                <a:solidFill>
                  <a:srgbClr val="FFFFFF"/>
                </a:solidFill>
                <a:cs typeface="Calibri"/>
              </a:rPr>
              <a:t>w</a:t>
            </a:r>
            <a:r>
              <a:rPr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30" dirty="0" smtClean="0">
                <a:solidFill>
                  <a:srgbClr val="FFFFFF"/>
                </a:solidFill>
                <a:cs typeface="Calibri"/>
              </a:rPr>
              <a:t>w</a:t>
            </a:r>
            <a:r>
              <a:rPr dirty="0" smtClean="0">
                <a:solidFill>
                  <a:srgbClr val="FFFFFF"/>
                </a:solidFill>
                <a:cs typeface="Calibri"/>
              </a:rPr>
              <a:t>or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ld,</a:t>
            </a:r>
            <a:r>
              <a:rPr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spc="-2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pc="-15" dirty="0" smtClean="0">
                <a:solidFill>
                  <a:srgbClr val="FFFFFF"/>
                </a:solidFill>
                <a:cs typeface="Calibri"/>
              </a:rPr>
              <a:t>w</a:t>
            </a:r>
            <a:r>
              <a:rPr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30" dirty="0" smtClean="0">
                <a:solidFill>
                  <a:srgbClr val="FFFFFF"/>
                </a:solidFill>
                <a:cs typeface="Calibri"/>
              </a:rPr>
              <a:t>c</a:t>
            </a:r>
            <a:r>
              <a:rPr dirty="0" smtClean="0">
                <a:solidFill>
                  <a:srgbClr val="FFFFFF"/>
                </a:solidFill>
                <a:cs typeface="Calibri"/>
              </a:rPr>
              <a:t>once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pt</a:t>
            </a:r>
            <a:r>
              <a:rPr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dirty="0" smtClean="0">
                <a:solidFill>
                  <a:srgbClr val="FFFFFF"/>
                </a:solidFill>
                <a:cs typeface="Calibri"/>
              </a:rPr>
              <a:t>of 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5" dirty="0" smtClean="0">
                <a:solidFill>
                  <a:srgbClr val="FFFFFF"/>
                </a:solidFill>
                <a:cs typeface="Calibri"/>
              </a:rPr>
              <a:t>li</a:t>
            </a:r>
            <a:r>
              <a:rPr dirty="0" smtClean="0">
                <a:solidFill>
                  <a:srgbClr val="FFFFFF"/>
                </a:solidFill>
                <a:cs typeface="Calibri"/>
              </a:rPr>
              <a:t>ving</a:t>
            </a:r>
            <a:endParaRPr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0"/>
            <a:ext cx="9144000" cy="609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523" y="5949289"/>
            <a:ext cx="2088261" cy="369328"/>
          </a:xfrm>
          <a:custGeom>
            <a:avLst/>
            <a:gdLst/>
            <a:ahLst/>
            <a:cxnLst/>
            <a:rect l="l" t="t" r="r" b="b"/>
            <a:pathLst>
              <a:path w="2088261" h="369328">
                <a:moveTo>
                  <a:pt x="0" y="369328"/>
                </a:moveTo>
                <a:lnTo>
                  <a:pt x="2088261" y="369328"/>
                </a:lnTo>
                <a:lnTo>
                  <a:pt x="2088261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56" y="5981395"/>
            <a:ext cx="1172845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FFFF"/>
                </a:solidFill>
                <a:cs typeface="Calibri"/>
              </a:rPr>
              <a:t>5 S</a:t>
            </a:r>
            <a:r>
              <a:rPr spc="-3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dirty="0" smtClean="0">
                <a:solidFill>
                  <a:srgbClr val="FFFFFF"/>
                </a:solidFill>
                <a:cs typeface="Calibri"/>
              </a:rPr>
              <a:t>ar</a:t>
            </a:r>
            <a:r>
              <a:rPr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dirty="0" smtClean="0">
                <a:solidFill>
                  <a:srgbClr val="FFFFFF"/>
                </a:solidFill>
                <a:cs typeface="Calibri"/>
              </a:rPr>
              <a:t>Lob</a:t>
            </a:r>
            <a:r>
              <a:rPr spc="-15" dirty="0" smtClean="0">
                <a:solidFill>
                  <a:srgbClr val="FFFFFF"/>
                </a:solidFill>
                <a:cs typeface="Calibri"/>
              </a:rPr>
              <a:t>b</a:t>
            </a:r>
            <a:r>
              <a:rPr dirty="0" smtClean="0">
                <a:solidFill>
                  <a:srgbClr val="FFFFFF"/>
                </a:solidFill>
                <a:cs typeface="Calibri"/>
              </a:rPr>
              <a:t>y</a:t>
            </a:r>
            <a:endParaRPr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54752" cy="3723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88" y="147828"/>
            <a:ext cx="5029835" cy="3353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4327"/>
            <a:ext cx="5095723" cy="3480180"/>
          </a:xfrm>
          <a:custGeom>
            <a:avLst/>
            <a:gdLst/>
            <a:ahLst/>
            <a:cxnLst/>
            <a:rect l="l" t="t" r="r" b="b"/>
            <a:pathLst>
              <a:path w="5095723" h="3480180">
                <a:moveTo>
                  <a:pt x="0" y="3480180"/>
                </a:moveTo>
                <a:lnTo>
                  <a:pt x="5095723" y="3480180"/>
                </a:lnTo>
                <a:lnTo>
                  <a:pt x="5095723" y="0"/>
                </a:lnTo>
                <a:lnTo>
                  <a:pt x="0" y="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01796" y="3061714"/>
            <a:ext cx="5442204" cy="3796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51909" y="3212973"/>
            <a:ext cx="5251449" cy="35010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88409" y="6713984"/>
            <a:ext cx="5355589" cy="127000"/>
          </a:xfrm>
          <a:custGeom>
            <a:avLst/>
            <a:gdLst/>
            <a:ahLst/>
            <a:cxnLst/>
            <a:rect l="l" t="t" r="r" b="b"/>
            <a:pathLst>
              <a:path w="5355589" h="127000">
                <a:moveTo>
                  <a:pt x="0" y="126999"/>
                </a:moveTo>
                <a:lnTo>
                  <a:pt x="5355589" y="126999"/>
                </a:lnTo>
                <a:lnTo>
                  <a:pt x="5355589" y="0"/>
                </a:lnTo>
                <a:lnTo>
                  <a:pt x="0" y="0"/>
                </a:lnTo>
                <a:lnTo>
                  <a:pt x="0" y="12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88409" y="3149475"/>
            <a:ext cx="5355589" cy="3628009"/>
          </a:xfrm>
          <a:custGeom>
            <a:avLst/>
            <a:gdLst/>
            <a:ahLst/>
            <a:cxnLst/>
            <a:rect l="l" t="t" r="r" b="b"/>
            <a:pathLst>
              <a:path w="5355589" h="3628009">
                <a:moveTo>
                  <a:pt x="5355589" y="0"/>
                </a:moveTo>
                <a:lnTo>
                  <a:pt x="0" y="0"/>
                </a:lnTo>
                <a:lnTo>
                  <a:pt x="0" y="3628009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6053328"/>
            <a:ext cx="182245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srgbClr val="FFFFFF"/>
                </a:solidFill>
                <a:cs typeface="Calibri"/>
              </a:rPr>
              <a:t>Ful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ly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s</a:t>
            </a:r>
            <a:r>
              <a:rPr spc="-5" dirty="0" smtClean="0">
                <a:solidFill>
                  <a:srgbClr val="FFFFFF"/>
                </a:solidFill>
                <a:cs typeface="Calibri"/>
              </a:rPr>
              <a:t>er</a:t>
            </a:r>
            <a:r>
              <a:rPr dirty="0" smtClean="0">
                <a:solidFill>
                  <a:srgbClr val="FFFFFF"/>
                </a:solidFill>
                <a:cs typeface="Calibri"/>
              </a:rPr>
              <a:t>vi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ced</a:t>
            </a:r>
            <a:r>
              <a:rPr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5" dirty="0" smtClean="0">
                <a:solidFill>
                  <a:srgbClr val="FFFFFF"/>
                </a:solidFill>
                <a:cs typeface="Calibri"/>
              </a:rPr>
              <a:t>li</a:t>
            </a:r>
            <a:r>
              <a:rPr dirty="0" smtClean="0">
                <a:solidFill>
                  <a:srgbClr val="FFFFFF"/>
                </a:solidFill>
                <a:cs typeface="Calibri"/>
              </a:rPr>
              <a:t>ving</a:t>
            </a:r>
            <a:endParaRPr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76446" y="2461069"/>
            <a:ext cx="5567552" cy="4203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94" y="0"/>
            <a:ext cx="3564001" cy="2471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107" y="2471927"/>
            <a:ext cx="3543300" cy="43813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76446" y="0"/>
            <a:ext cx="3515868" cy="25463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92315" y="14604"/>
            <a:ext cx="2051684" cy="24782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1820" y="5877280"/>
            <a:ext cx="2736342" cy="369328"/>
          </a:xfrm>
          <a:custGeom>
            <a:avLst/>
            <a:gdLst/>
            <a:ahLst/>
            <a:cxnLst/>
            <a:rect l="l" t="t" r="r" b="b"/>
            <a:pathLst>
              <a:path w="2736342" h="369328">
                <a:moveTo>
                  <a:pt x="0" y="369328"/>
                </a:moveTo>
                <a:lnTo>
                  <a:pt x="2736342" y="369328"/>
                </a:lnTo>
                <a:lnTo>
                  <a:pt x="2736342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7877" y="5909157"/>
            <a:ext cx="182308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5" dirty="0" smtClean="0">
                <a:solidFill>
                  <a:srgbClr val="FFFFFF"/>
                </a:solidFill>
                <a:cs typeface="Calibri"/>
              </a:rPr>
              <a:t>A c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l</a:t>
            </a:r>
            <a:r>
              <a:rPr dirty="0" smtClean="0">
                <a:solidFill>
                  <a:srgbClr val="FFFFFF"/>
                </a:solidFill>
                <a:cs typeface="Calibri"/>
              </a:rPr>
              <a:t>ub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5" dirty="0" smtClean="0">
                <a:solidFill>
                  <a:srgbClr val="FFFFFF"/>
                </a:solidFill>
                <a:cs typeface="Calibri"/>
              </a:rPr>
              <a:t>li</a:t>
            </a:r>
            <a:r>
              <a:rPr spc="-75" dirty="0" smtClean="0">
                <a:solidFill>
                  <a:srgbClr val="FFFFFF"/>
                </a:solidFill>
                <a:cs typeface="Calibri"/>
              </a:rPr>
              <a:t>k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spc="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dirty="0" smtClean="0">
                <a:solidFill>
                  <a:srgbClr val="FFFFFF"/>
                </a:solidFill>
                <a:cs typeface="Calibri"/>
              </a:rPr>
              <a:t>no</a:t>
            </a:r>
            <a:r>
              <a:rPr spc="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pc="-10" dirty="0" smtClean="0">
                <a:solidFill>
                  <a:srgbClr val="FFFFFF"/>
                </a:solidFill>
                <a:cs typeface="Calibri"/>
              </a:rPr>
              <a:t>other</a:t>
            </a:r>
            <a:endParaRPr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6352" y="4428490"/>
            <a:ext cx="1043279" cy="883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61659" y="1706879"/>
            <a:ext cx="3092195" cy="3355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10986" y="5040629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10986" y="4546091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10986" y="4052315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10986" y="3558540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10986" y="3064764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10986" y="2570988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10986" y="2077211"/>
            <a:ext cx="72771" cy="0"/>
          </a:xfrm>
          <a:custGeom>
            <a:avLst/>
            <a:gdLst/>
            <a:ahLst/>
            <a:cxnLst/>
            <a:rect l="l" t="t" r="r" b="b"/>
            <a:pathLst>
              <a:path w="72771">
                <a:moveTo>
                  <a:pt x="7277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43525" y="4891785"/>
            <a:ext cx="14160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0" dirty="0" smtClean="0">
                <a:solidFill>
                  <a:srgbClr val="FFFFFF"/>
                </a:solidFill>
                <a:cs typeface="Calibri"/>
              </a:rPr>
              <a:t>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95798" y="4397629"/>
            <a:ext cx="48895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5" dirty="0" smtClean="0">
                <a:solidFill>
                  <a:srgbClr val="FFFFFF"/>
                </a:solidFill>
                <a:cs typeface="Calibri"/>
              </a:rPr>
              <a:t>2000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95798" y="3903598"/>
            <a:ext cx="488950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5" dirty="0" smtClean="0">
                <a:solidFill>
                  <a:srgbClr val="FFFFFF"/>
                </a:solidFill>
                <a:cs typeface="Calibri"/>
              </a:rPr>
              <a:t>4000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95798" y="3409442"/>
            <a:ext cx="488950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5" dirty="0" smtClean="0">
                <a:solidFill>
                  <a:srgbClr val="FFFFFF"/>
                </a:solidFill>
                <a:cs typeface="Calibri"/>
              </a:rPr>
              <a:t>6000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95798" y="2915158"/>
            <a:ext cx="48895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5" dirty="0" smtClean="0">
                <a:solidFill>
                  <a:srgbClr val="FFFFFF"/>
                </a:solidFill>
                <a:cs typeface="Calibri"/>
              </a:rPr>
              <a:t>8000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79975" y="2421001"/>
            <a:ext cx="60452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5" dirty="0" smtClean="0">
                <a:solidFill>
                  <a:srgbClr val="FFFFFF"/>
                </a:solidFill>
                <a:cs typeface="Calibri"/>
              </a:rPr>
              <a:t>10000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9975" y="1926971"/>
            <a:ext cx="60452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15" dirty="0" smtClean="0">
                <a:solidFill>
                  <a:srgbClr val="FFFFFF"/>
                </a:solidFill>
                <a:cs typeface="Calibri"/>
              </a:rPr>
              <a:t>12000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84139" y="5041391"/>
            <a:ext cx="0" cy="72135"/>
          </a:xfrm>
          <a:custGeom>
            <a:avLst/>
            <a:gdLst/>
            <a:ahLst/>
            <a:cxnLst/>
            <a:rect l="l" t="t" r="r" b="b"/>
            <a:pathLst>
              <a:path h="72135">
                <a:moveTo>
                  <a:pt x="0" y="0"/>
                </a:moveTo>
                <a:lnTo>
                  <a:pt x="0" y="72135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978015" y="5041391"/>
            <a:ext cx="0" cy="72135"/>
          </a:xfrm>
          <a:custGeom>
            <a:avLst/>
            <a:gdLst/>
            <a:ahLst/>
            <a:cxnLst/>
            <a:rect l="l" t="t" r="r" b="b"/>
            <a:pathLst>
              <a:path h="72135">
                <a:moveTo>
                  <a:pt x="0" y="0"/>
                </a:moveTo>
                <a:lnTo>
                  <a:pt x="0" y="72135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272271" y="5041391"/>
            <a:ext cx="0" cy="72135"/>
          </a:xfrm>
          <a:custGeom>
            <a:avLst/>
            <a:gdLst/>
            <a:ahLst/>
            <a:cxnLst/>
            <a:rect l="l" t="t" r="r" b="b"/>
            <a:pathLst>
              <a:path h="72135">
                <a:moveTo>
                  <a:pt x="0" y="0"/>
                </a:moveTo>
                <a:lnTo>
                  <a:pt x="0" y="72135"/>
                </a:lnTo>
              </a:path>
            </a:pathLst>
          </a:custGeom>
          <a:ln w="9525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69990" y="3609911"/>
            <a:ext cx="742886" cy="410146"/>
          </a:xfrm>
          <a:custGeom>
            <a:avLst/>
            <a:gdLst/>
            <a:ahLst/>
            <a:cxnLst/>
            <a:rect l="l" t="t" r="r" b="b"/>
            <a:pathLst>
              <a:path w="742886" h="410146">
                <a:moveTo>
                  <a:pt x="0" y="410146"/>
                </a:moveTo>
                <a:lnTo>
                  <a:pt x="742886" y="410146"/>
                </a:lnTo>
                <a:lnTo>
                  <a:pt x="742886" y="0"/>
                </a:lnTo>
                <a:lnTo>
                  <a:pt x="0" y="0"/>
                </a:lnTo>
                <a:lnTo>
                  <a:pt x="0" y="41014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525257" y="1912556"/>
            <a:ext cx="846264" cy="348170"/>
          </a:xfrm>
          <a:custGeom>
            <a:avLst/>
            <a:gdLst/>
            <a:ahLst/>
            <a:cxnLst/>
            <a:rect l="l" t="t" r="r" b="b"/>
            <a:pathLst>
              <a:path w="846264" h="348170">
                <a:moveTo>
                  <a:pt x="0" y="348170"/>
                </a:moveTo>
                <a:lnTo>
                  <a:pt x="846264" y="348170"/>
                </a:lnTo>
                <a:lnTo>
                  <a:pt x="846264" y="0"/>
                </a:lnTo>
                <a:lnTo>
                  <a:pt x="0" y="0"/>
                </a:lnTo>
                <a:lnTo>
                  <a:pt x="0" y="34817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96000" y="5176773"/>
            <a:ext cx="775970" cy="481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810">
              <a:lnSpc>
                <a:spcPts val="2075"/>
              </a:lnSpc>
            </a:pPr>
            <a:r>
              <a:rPr spc="-15" dirty="0" smtClean="0">
                <a:solidFill>
                  <a:prstClr val="black"/>
                </a:solidFill>
                <a:cs typeface="Calibri"/>
              </a:rPr>
              <a:t>2010</a:t>
            </a:r>
            <a:endParaRPr>
              <a:solidFill>
                <a:prstClr val="black"/>
              </a:solidFill>
              <a:cs typeface="Calibri"/>
            </a:endParaRPr>
          </a:p>
          <a:p>
            <a:pPr algn="r">
              <a:lnSpc>
                <a:spcPts val="1625"/>
              </a:lnSpc>
            </a:pPr>
            <a:r>
              <a:rPr b="1" spc="-10" dirty="0" smtClean="0">
                <a:solidFill>
                  <a:prstClr val="black"/>
                </a:solidFill>
                <a:cs typeface="Calibri"/>
              </a:rPr>
              <a:t>Y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81747" y="5213350"/>
            <a:ext cx="654685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700" spc="-15" baseline="9259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sz="2700" spc="-22" baseline="9259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pc="-15" dirty="0" smtClean="0">
                <a:solidFill>
                  <a:prstClr val="black"/>
                </a:solidFill>
                <a:cs typeface="Calibri"/>
              </a:rPr>
              <a:t>2016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67600" y="5176773"/>
            <a:ext cx="762000" cy="374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2545"/>
            <a:r>
              <a:rPr spc="-15" dirty="0" smtClean="0">
                <a:solidFill>
                  <a:prstClr val="black"/>
                </a:solidFill>
                <a:cs typeface="Calibri"/>
              </a:rPr>
              <a:t>015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94882" y="3614673"/>
            <a:ext cx="69596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dirty="0" smtClean="0">
                <a:solidFill>
                  <a:prstClr val="black"/>
                </a:solidFill>
                <a:cs typeface="Calibri"/>
              </a:rPr>
              <a:t>550</a:t>
            </a:r>
            <a:r>
              <a:rPr sz="2000" b="1" spc="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2400" b="1" dirty="0" smtClean="0">
                <a:solidFill>
                  <a:prstClr val="black"/>
                </a:solidFill>
                <a:cs typeface="Calibri"/>
              </a:rPr>
              <a:t>*</a:t>
            </a:r>
            <a:endParaRPr sz="2400">
              <a:solidFill>
                <a:prstClr val="black"/>
              </a:solidFill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50022" y="1920494"/>
            <a:ext cx="802005" cy="330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000" b="1" spc="5" dirty="0" smtClean="0">
                <a:solidFill>
                  <a:prstClr val="black"/>
                </a:solidFill>
                <a:cs typeface="Calibri"/>
              </a:rPr>
              <a:t>15820*</a:t>
            </a:r>
            <a:endParaRPr sz="2000">
              <a:solidFill>
                <a:prstClr val="black"/>
              </a:solidFill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310501" y="1617742"/>
            <a:ext cx="125586" cy="125586"/>
          </a:xfrm>
          <a:custGeom>
            <a:avLst/>
            <a:gdLst/>
            <a:ahLst/>
            <a:cxnLst/>
            <a:rect l="l" t="t" r="r" b="b"/>
            <a:pathLst>
              <a:path w="125586" h="125586">
                <a:moveTo>
                  <a:pt x="0" y="125586"/>
                </a:moveTo>
                <a:lnTo>
                  <a:pt x="125586" y="125586"/>
                </a:lnTo>
                <a:lnTo>
                  <a:pt x="125586" y="0"/>
                </a:lnTo>
                <a:lnTo>
                  <a:pt x="0" y="0"/>
                </a:lnTo>
                <a:lnTo>
                  <a:pt x="0" y="12558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82585" y="1518158"/>
            <a:ext cx="487045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dirty="0" smtClean="0">
                <a:solidFill>
                  <a:prstClr val="black"/>
                </a:solidFill>
                <a:cs typeface="Calibri"/>
              </a:rPr>
              <a:t>Pr</a:t>
            </a:r>
            <a:r>
              <a:rPr spc="-5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dirty="0" smtClean="0">
                <a:solidFill>
                  <a:prstClr val="black"/>
                </a:solidFill>
                <a:cs typeface="Calibri"/>
              </a:rPr>
              <a:t>ce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59016" y="5372404"/>
            <a:ext cx="33528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b="1" dirty="0" smtClean="0">
                <a:solidFill>
                  <a:prstClr val="black"/>
                </a:solidFill>
                <a:cs typeface="Calibri"/>
              </a:rPr>
              <a:t>ear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39039" y="1813305"/>
            <a:ext cx="3631920" cy="3631946"/>
          </a:xfrm>
          <a:custGeom>
            <a:avLst/>
            <a:gdLst/>
            <a:ahLst/>
            <a:cxnLst/>
            <a:rect l="l" t="t" r="r" b="b"/>
            <a:pathLst>
              <a:path w="3631920" h="3631946">
                <a:moveTo>
                  <a:pt x="1815947" y="0"/>
                </a:moveTo>
                <a:lnTo>
                  <a:pt x="0" y="3631946"/>
                </a:lnTo>
                <a:lnTo>
                  <a:pt x="3631920" y="3631946"/>
                </a:lnTo>
                <a:lnTo>
                  <a:pt x="1815947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39039" y="1813305"/>
            <a:ext cx="3631920" cy="3631946"/>
          </a:xfrm>
          <a:custGeom>
            <a:avLst/>
            <a:gdLst/>
            <a:ahLst/>
            <a:cxnLst/>
            <a:rect l="l" t="t" r="r" b="b"/>
            <a:pathLst>
              <a:path w="3631920" h="3631946">
                <a:moveTo>
                  <a:pt x="0" y="3631946"/>
                </a:moveTo>
                <a:lnTo>
                  <a:pt x="1815947" y="0"/>
                </a:lnTo>
                <a:lnTo>
                  <a:pt x="3631920" y="3631946"/>
                </a:lnTo>
                <a:lnTo>
                  <a:pt x="0" y="363194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054986" y="2178430"/>
            <a:ext cx="2360803" cy="859790"/>
          </a:xfrm>
          <a:custGeom>
            <a:avLst/>
            <a:gdLst/>
            <a:ahLst/>
            <a:cxnLst/>
            <a:rect l="l" t="t" r="r" b="b"/>
            <a:pathLst>
              <a:path w="2360803" h="859790">
                <a:moveTo>
                  <a:pt x="2217547" y="0"/>
                </a:moveTo>
                <a:lnTo>
                  <a:pt x="129265" y="684"/>
                </a:lnTo>
                <a:lnTo>
                  <a:pt x="87939" y="11091"/>
                </a:lnTo>
                <a:lnTo>
                  <a:pt x="52396" y="32511"/>
                </a:lnTo>
                <a:lnTo>
                  <a:pt x="24589" y="62984"/>
                </a:lnTo>
                <a:lnTo>
                  <a:pt x="6473" y="100552"/>
                </a:lnTo>
                <a:lnTo>
                  <a:pt x="0" y="143256"/>
                </a:lnTo>
                <a:lnTo>
                  <a:pt x="677" y="716407"/>
                </a:lnTo>
                <a:lnTo>
                  <a:pt x="6327" y="758651"/>
                </a:lnTo>
                <a:lnTo>
                  <a:pt x="24309" y="796303"/>
                </a:lnTo>
                <a:lnTo>
                  <a:pt x="51997" y="826897"/>
                </a:lnTo>
                <a:lnTo>
                  <a:pt x="87438" y="848467"/>
                </a:lnTo>
                <a:lnTo>
                  <a:pt x="128682" y="859045"/>
                </a:lnTo>
                <a:lnTo>
                  <a:pt x="143382" y="859790"/>
                </a:lnTo>
                <a:lnTo>
                  <a:pt x="2231642" y="859104"/>
                </a:lnTo>
                <a:lnTo>
                  <a:pt x="2272917" y="848678"/>
                </a:lnTo>
                <a:lnTo>
                  <a:pt x="2308429" y="827227"/>
                </a:lnTo>
                <a:lnTo>
                  <a:pt x="2336219" y="796718"/>
                </a:lnTo>
                <a:lnTo>
                  <a:pt x="2354330" y="759122"/>
                </a:lnTo>
                <a:lnTo>
                  <a:pt x="2360803" y="716407"/>
                </a:lnTo>
                <a:lnTo>
                  <a:pt x="2360143" y="143256"/>
                </a:lnTo>
                <a:lnTo>
                  <a:pt x="2354524" y="101178"/>
                </a:lnTo>
                <a:lnTo>
                  <a:pt x="2336568" y="63500"/>
                </a:lnTo>
                <a:lnTo>
                  <a:pt x="2308894" y="32895"/>
                </a:lnTo>
                <a:lnTo>
                  <a:pt x="2273463" y="11322"/>
                </a:lnTo>
                <a:lnTo>
                  <a:pt x="2232237" y="743"/>
                </a:lnTo>
                <a:lnTo>
                  <a:pt x="22175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54986" y="2178430"/>
            <a:ext cx="2360803" cy="859790"/>
          </a:xfrm>
          <a:custGeom>
            <a:avLst/>
            <a:gdLst/>
            <a:ahLst/>
            <a:cxnLst/>
            <a:rect l="l" t="t" r="r" b="b"/>
            <a:pathLst>
              <a:path w="2360803" h="859790">
                <a:moveTo>
                  <a:pt x="0" y="143256"/>
                </a:moveTo>
                <a:lnTo>
                  <a:pt x="6473" y="100552"/>
                </a:lnTo>
                <a:lnTo>
                  <a:pt x="24589" y="62984"/>
                </a:lnTo>
                <a:lnTo>
                  <a:pt x="52396" y="32511"/>
                </a:lnTo>
                <a:lnTo>
                  <a:pt x="87939" y="11091"/>
                </a:lnTo>
                <a:lnTo>
                  <a:pt x="129265" y="684"/>
                </a:lnTo>
                <a:lnTo>
                  <a:pt x="2217547" y="0"/>
                </a:lnTo>
                <a:lnTo>
                  <a:pt x="2232237" y="743"/>
                </a:lnTo>
                <a:lnTo>
                  <a:pt x="2273463" y="11322"/>
                </a:lnTo>
                <a:lnTo>
                  <a:pt x="2308894" y="32895"/>
                </a:lnTo>
                <a:lnTo>
                  <a:pt x="2336568" y="63500"/>
                </a:lnTo>
                <a:lnTo>
                  <a:pt x="2354524" y="101178"/>
                </a:lnTo>
                <a:lnTo>
                  <a:pt x="2360803" y="716407"/>
                </a:lnTo>
                <a:lnTo>
                  <a:pt x="2360059" y="731092"/>
                </a:lnTo>
                <a:lnTo>
                  <a:pt x="2349490" y="772320"/>
                </a:lnTo>
                <a:lnTo>
                  <a:pt x="2327935" y="807773"/>
                </a:lnTo>
                <a:lnTo>
                  <a:pt x="2297353" y="835481"/>
                </a:lnTo>
                <a:lnTo>
                  <a:pt x="2259702" y="853475"/>
                </a:lnTo>
                <a:lnTo>
                  <a:pt x="143382" y="859790"/>
                </a:lnTo>
                <a:lnTo>
                  <a:pt x="128682" y="859045"/>
                </a:lnTo>
                <a:lnTo>
                  <a:pt x="87438" y="848467"/>
                </a:lnTo>
                <a:lnTo>
                  <a:pt x="51997" y="826897"/>
                </a:lnTo>
                <a:lnTo>
                  <a:pt x="24309" y="796303"/>
                </a:lnTo>
                <a:lnTo>
                  <a:pt x="6327" y="758651"/>
                </a:lnTo>
                <a:lnTo>
                  <a:pt x="0" y="143256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09773" y="2347976"/>
            <a:ext cx="1451610" cy="5200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3030" marR="12700" indent="-100965">
              <a:lnSpc>
                <a:spcPts val="1970"/>
              </a:lnSpc>
            </a:pPr>
            <a:r>
              <a:rPr b="1" spc="-10" dirty="0" smtClean="0">
                <a:solidFill>
                  <a:prstClr val="black"/>
                </a:solidFill>
                <a:cs typeface="Calibri"/>
              </a:rPr>
              <a:t>High</a:t>
            </a:r>
            <a:r>
              <a:rPr b="1" spc="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3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pi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al A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b="1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ci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tion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054986" y="3145663"/>
            <a:ext cx="2360803" cy="859663"/>
          </a:xfrm>
          <a:custGeom>
            <a:avLst/>
            <a:gdLst/>
            <a:ahLst/>
            <a:cxnLst/>
            <a:rect l="l" t="t" r="r" b="b"/>
            <a:pathLst>
              <a:path w="2360803" h="859663">
                <a:moveTo>
                  <a:pt x="2217547" y="0"/>
                </a:moveTo>
                <a:lnTo>
                  <a:pt x="129265" y="684"/>
                </a:lnTo>
                <a:lnTo>
                  <a:pt x="87939" y="11091"/>
                </a:lnTo>
                <a:lnTo>
                  <a:pt x="52396" y="32511"/>
                </a:lnTo>
                <a:lnTo>
                  <a:pt x="24589" y="62984"/>
                </a:lnTo>
                <a:lnTo>
                  <a:pt x="6473" y="100552"/>
                </a:lnTo>
                <a:lnTo>
                  <a:pt x="0" y="143256"/>
                </a:lnTo>
                <a:lnTo>
                  <a:pt x="668" y="716407"/>
                </a:lnTo>
                <a:lnTo>
                  <a:pt x="6303" y="758562"/>
                </a:lnTo>
                <a:lnTo>
                  <a:pt x="24275" y="796213"/>
                </a:lnTo>
                <a:lnTo>
                  <a:pt x="51964" y="826795"/>
                </a:lnTo>
                <a:lnTo>
                  <a:pt x="87415" y="848350"/>
                </a:lnTo>
                <a:lnTo>
                  <a:pt x="128676" y="858919"/>
                </a:lnTo>
                <a:lnTo>
                  <a:pt x="143382" y="859663"/>
                </a:lnTo>
                <a:lnTo>
                  <a:pt x="2231546" y="858987"/>
                </a:lnTo>
                <a:lnTo>
                  <a:pt x="2272848" y="848599"/>
                </a:lnTo>
                <a:lnTo>
                  <a:pt x="2308386" y="827186"/>
                </a:lnTo>
                <a:lnTo>
                  <a:pt x="2336199" y="796708"/>
                </a:lnTo>
                <a:lnTo>
                  <a:pt x="2354325" y="759128"/>
                </a:lnTo>
                <a:lnTo>
                  <a:pt x="2360803" y="716407"/>
                </a:lnTo>
                <a:lnTo>
                  <a:pt x="2360143" y="143256"/>
                </a:lnTo>
                <a:lnTo>
                  <a:pt x="2354524" y="101178"/>
                </a:lnTo>
                <a:lnTo>
                  <a:pt x="2336568" y="63500"/>
                </a:lnTo>
                <a:lnTo>
                  <a:pt x="2308894" y="32895"/>
                </a:lnTo>
                <a:lnTo>
                  <a:pt x="2273463" y="11322"/>
                </a:lnTo>
                <a:lnTo>
                  <a:pt x="2232237" y="743"/>
                </a:lnTo>
                <a:lnTo>
                  <a:pt x="22175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54986" y="3145663"/>
            <a:ext cx="2360803" cy="859663"/>
          </a:xfrm>
          <a:custGeom>
            <a:avLst/>
            <a:gdLst/>
            <a:ahLst/>
            <a:cxnLst/>
            <a:rect l="l" t="t" r="r" b="b"/>
            <a:pathLst>
              <a:path w="2360803" h="859663">
                <a:moveTo>
                  <a:pt x="0" y="143256"/>
                </a:moveTo>
                <a:lnTo>
                  <a:pt x="6473" y="100552"/>
                </a:lnTo>
                <a:lnTo>
                  <a:pt x="24589" y="62984"/>
                </a:lnTo>
                <a:lnTo>
                  <a:pt x="52396" y="32511"/>
                </a:lnTo>
                <a:lnTo>
                  <a:pt x="87939" y="11091"/>
                </a:lnTo>
                <a:lnTo>
                  <a:pt x="129265" y="684"/>
                </a:lnTo>
                <a:lnTo>
                  <a:pt x="2217547" y="0"/>
                </a:lnTo>
                <a:lnTo>
                  <a:pt x="2232237" y="743"/>
                </a:lnTo>
                <a:lnTo>
                  <a:pt x="2273463" y="11322"/>
                </a:lnTo>
                <a:lnTo>
                  <a:pt x="2308894" y="32895"/>
                </a:lnTo>
                <a:lnTo>
                  <a:pt x="2336568" y="63500"/>
                </a:lnTo>
                <a:lnTo>
                  <a:pt x="2354524" y="101178"/>
                </a:lnTo>
                <a:lnTo>
                  <a:pt x="2360803" y="716407"/>
                </a:lnTo>
                <a:lnTo>
                  <a:pt x="2360059" y="731097"/>
                </a:lnTo>
                <a:lnTo>
                  <a:pt x="2349480" y="772323"/>
                </a:lnTo>
                <a:lnTo>
                  <a:pt x="2327907" y="807754"/>
                </a:lnTo>
                <a:lnTo>
                  <a:pt x="2297302" y="835428"/>
                </a:lnTo>
                <a:lnTo>
                  <a:pt x="2259624" y="853384"/>
                </a:lnTo>
                <a:lnTo>
                  <a:pt x="143382" y="859663"/>
                </a:lnTo>
                <a:lnTo>
                  <a:pt x="128676" y="858919"/>
                </a:lnTo>
                <a:lnTo>
                  <a:pt x="87415" y="848350"/>
                </a:lnTo>
                <a:lnTo>
                  <a:pt x="51964" y="826795"/>
                </a:lnTo>
                <a:lnTo>
                  <a:pt x="24275" y="796213"/>
                </a:lnTo>
                <a:lnTo>
                  <a:pt x="6303" y="758562"/>
                </a:lnTo>
                <a:lnTo>
                  <a:pt x="0" y="143256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54682" y="3287014"/>
            <a:ext cx="2161540" cy="5492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b="1" spc="-10" dirty="0" smtClean="0">
                <a:solidFill>
                  <a:prstClr val="black"/>
                </a:solidFill>
                <a:cs typeface="Calibri"/>
              </a:rPr>
              <a:t>High</a:t>
            </a:r>
            <a:r>
              <a:rPr b="1" spc="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3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4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b="1" spc="-2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al</a:t>
            </a:r>
            <a:r>
              <a:rPr b="1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35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b="1" spc="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ld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of</a:t>
            </a:r>
            <a:endParaRPr>
              <a:solidFill>
                <a:prstClr val="black"/>
              </a:solidFill>
              <a:cs typeface="Calibri"/>
            </a:endParaRPr>
          </a:p>
          <a:p>
            <a:pPr algn="ctr">
              <a:lnSpc>
                <a:spcPts val="1970"/>
              </a:lnSpc>
            </a:pPr>
            <a:r>
              <a:rPr b="1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b="1" spc="-1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er</a:t>
            </a:r>
            <a:r>
              <a:rPr b="1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6%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54986" y="4112895"/>
            <a:ext cx="2360803" cy="859663"/>
          </a:xfrm>
          <a:custGeom>
            <a:avLst/>
            <a:gdLst/>
            <a:ahLst/>
            <a:cxnLst/>
            <a:rect l="l" t="t" r="r" b="b"/>
            <a:pathLst>
              <a:path w="2360803" h="859663">
                <a:moveTo>
                  <a:pt x="2217547" y="0"/>
                </a:moveTo>
                <a:lnTo>
                  <a:pt x="129265" y="684"/>
                </a:lnTo>
                <a:lnTo>
                  <a:pt x="87939" y="11091"/>
                </a:lnTo>
                <a:lnTo>
                  <a:pt x="52396" y="32511"/>
                </a:lnTo>
                <a:lnTo>
                  <a:pt x="24589" y="62984"/>
                </a:lnTo>
                <a:lnTo>
                  <a:pt x="6473" y="100552"/>
                </a:lnTo>
                <a:lnTo>
                  <a:pt x="0" y="143255"/>
                </a:lnTo>
                <a:lnTo>
                  <a:pt x="668" y="716406"/>
                </a:lnTo>
                <a:lnTo>
                  <a:pt x="6303" y="758562"/>
                </a:lnTo>
                <a:lnTo>
                  <a:pt x="24275" y="796213"/>
                </a:lnTo>
                <a:lnTo>
                  <a:pt x="51964" y="826795"/>
                </a:lnTo>
                <a:lnTo>
                  <a:pt x="87415" y="848350"/>
                </a:lnTo>
                <a:lnTo>
                  <a:pt x="128676" y="858919"/>
                </a:lnTo>
                <a:lnTo>
                  <a:pt x="143382" y="859662"/>
                </a:lnTo>
                <a:lnTo>
                  <a:pt x="2231546" y="858987"/>
                </a:lnTo>
                <a:lnTo>
                  <a:pt x="2272848" y="848599"/>
                </a:lnTo>
                <a:lnTo>
                  <a:pt x="2308386" y="827186"/>
                </a:lnTo>
                <a:lnTo>
                  <a:pt x="2336199" y="796708"/>
                </a:lnTo>
                <a:lnTo>
                  <a:pt x="2354325" y="759128"/>
                </a:lnTo>
                <a:lnTo>
                  <a:pt x="2360803" y="716406"/>
                </a:lnTo>
                <a:lnTo>
                  <a:pt x="2360143" y="143255"/>
                </a:lnTo>
                <a:lnTo>
                  <a:pt x="2354524" y="101178"/>
                </a:lnTo>
                <a:lnTo>
                  <a:pt x="2336568" y="63500"/>
                </a:lnTo>
                <a:lnTo>
                  <a:pt x="2308894" y="32895"/>
                </a:lnTo>
                <a:lnTo>
                  <a:pt x="2273463" y="11322"/>
                </a:lnTo>
                <a:lnTo>
                  <a:pt x="2232237" y="743"/>
                </a:lnTo>
                <a:lnTo>
                  <a:pt x="22175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054986" y="4112895"/>
            <a:ext cx="2360803" cy="859663"/>
          </a:xfrm>
          <a:custGeom>
            <a:avLst/>
            <a:gdLst/>
            <a:ahLst/>
            <a:cxnLst/>
            <a:rect l="l" t="t" r="r" b="b"/>
            <a:pathLst>
              <a:path w="2360803" h="859663">
                <a:moveTo>
                  <a:pt x="0" y="143255"/>
                </a:moveTo>
                <a:lnTo>
                  <a:pt x="6473" y="100552"/>
                </a:lnTo>
                <a:lnTo>
                  <a:pt x="24589" y="62984"/>
                </a:lnTo>
                <a:lnTo>
                  <a:pt x="52396" y="32511"/>
                </a:lnTo>
                <a:lnTo>
                  <a:pt x="87939" y="11091"/>
                </a:lnTo>
                <a:lnTo>
                  <a:pt x="129265" y="684"/>
                </a:lnTo>
                <a:lnTo>
                  <a:pt x="2217547" y="0"/>
                </a:lnTo>
                <a:lnTo>
                  <a:pt x="2232237" y="743"/>
                </a:lnTo>
                <a:lnTo>
                  <a:pt x="2273463" y="11322"/>
                </a:lnTo>
                <a:lnTo>
                  <a:pt x="2308894" y="32895"/>
                </a:lnTo>
                <a:lnTo>
                  <a:pt x="2336568" y="63500"/>
                </a:lnTo>
                <a:lnTo>
                  <a:pt x="2354524" y="101178"/>
                </a:lnTo>
                <a:lnTo>
                  <a:pt x="2360803" y="716406"/>
                </a:lnTo>
                <a:lnTo>
                  <a:pt x="2360059" y="731097"/>
                </a:lnTo>
                <a:lnTo>
                  <a:pt x="2349480" y="772323"/>
                </a:lnTo>
                <a:lnTo>
                  <a:pt x="2327907" y="807754"/>
                </a:lnTo>
                <a:lnTo>
                  <a:pt x="2297302" y="835428"/>
                </a:lnTo>
                <a:lnTo>
                  <a:pt x="2259624" y="853384"/>
                </a:lnTo>
                <a:lnTo>
                  <a:pt x="143382" y="859662"/>
                </a:lnTo>
                <a:lnTo>
                  <a:pt x="128676" y="858919"/>
                </a:lnTo>
                <a:lnTo>
                  <a:pt x="87415" y="848350"/>
                </a:lnTo>
                <a:lnTo>
                  <a:pt x="51964" y="826795"/>
                </a:lnTo>
                <a:lnTo>
                  <a:pt x="24275" y="796213"/>
                </a:lnTo>
                <a:lnTo>
                  <a:pt x="6303" y="758562"/>
                </a:lnTo>
                <a:lnTo>
                  <a:pt x="0" y="143255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74138" y="4152087"/>
            <a:ext cx="1721485" cy="7772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91500"/>
              </a:lnSpc>
            </a:pPr>
            <a:r>
              <a:rPr b="1" spc="-1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s </a:t>
            </a:r>
            <a:r>
              <a:rPr b="1" spc="-2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o Bui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d 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The </a:t>
            </a:r>
            <a:r>
              <a:rPr b="1" spc="-5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m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in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dif</a:t>
            </a:r>
            <a:r>
              <a:rPr b="1" spc="-5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b="1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b="1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b="1" dirty="0" smtClean="0">
                <a:solidFill>
                  <a:prstClr val="black"/>
                </a:solidFill>
                <a:cs typeface="Calibri"/>
              </a:rPr>
              <a:t>ities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5940" y="333375"/>
            <a:ext cx="7204709" cy="1009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200" b="1" dirty="0" smtClean="0">
                <a:solidFill>
                  <a:srgbClr val="FF0000"/>
                </a:solidFill>
                <a:cs typeface="Calibri"/>
              </a:rPr>
              <a:t>The</a:t>
            </a:r>
            <a:r>
              <a:rPr sz="3200" b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spc="-6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oo</a:t>
            </a:r>
            <a:r>
              <a:rPr sz="3200" b="1" spc="5" dirty="0" smtClean="0">
                <a:solidFill>
                  <a:srgbClr val="FF0000"/>
                </a:solidFill>
                <a:cs typeface="Calibri"/>
              </a:rPr>
              <a:t>m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-</a:t>
            </a:r>
            <a:r>
              <a:rPr sz="3200" b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Our</a:t>
            </a:r>
            <a:r>
              <a:rPr sz="3200" b="1" spc="-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S</a:t>
            </a:r>
            <a:r>
              <a:rPr sz="3200" b="1" spc="-10" dirty="0" smtClean="0">
                <a:solidFill>
                  <a:srgbClr val="FF0000"/>
                </a:solidFill>
                <a:cs typeface="Calibri"/>
              </a:rPr>
              <a:t>u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cces</a:t>
            </a:r>
            <a:r>
              <a:rPr sz="3200" b="1" spc="-20" dirty="0" smtClean="0">
                <a:solidFill>
                  <a:srgbClr val="FF0000"/>
                </a:solidFill>
                <a:cs typeface="Calibri"/>
              </a:rPr>
              <a:t>s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f</a:t>
            </a:r>
            <a:r>
              <a:rPr sz="3200" b="1" spc="-10" dirty="0" smtClean="0">
                <a:solidFill>
                  <a:srgbClr val="FF0000"/>
                </a:solidFill>
                <a:cs typeface="Calibri"/>
              </a:rPr>
              <a:t>u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l</a:t>
            </a:r>
            <a:r>
              <a:rPr sz="3200" b="1" spc="-2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Conce</a:t>
            </a:r>
            <a:r>
              <a:rPr sz="3200" b="1" spc="-3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3200" b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of Ful</a:t>
            </a:r>
            <a:r>
              <a:rPr sz="3200" b="1" spc="10" dirty="0" smtClean="0">
                <a:solidFill>
                  <a:srgbClr val="FF0000"/>
                </a:solidFill>
                <a:cs typeface="Calibri"/>
              </a:rPr>
              <a:t>l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y</a:t>
            </a:r>
            <a:endParaRPr sz="320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3200" b="1" dirty="0" smtClean="0">
                <a:solidFill>
                  <a:srgbClr val="FF0000"/>
                </a:solidFill>
                <a:cs typeface="Calibri"/>
              </a:rPr>
              <a:t>Se</a:t>
            </a:r>
            <a:r>
              <a:rPr sz="3200" b="1" spc="1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viced</a:t>
            </a:r>
            <a:r>
              <a:rPr sz="32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Apartme</a:t>
            </a:r>
            <a:r>
              <a:rPr sz="3200" b="1" spc="-3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ts with</a:t>
            </a:r>
            <a:r>
              <a:rPr sz="3200" b="1" spc="-3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Maruti</a:t>
            </a:r>
            <a:r>
              <a:rPr sz="3200" b="1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0000"/>
                </a:solidFill>
                <a:cs typeface="Calibri"/>
              </a:rPr>
              <a:t>deal</a:t>
            </a:r>
            <a:endParaRPr sz="3200">
              <a:solidFill>
                <a:prstClr val="black"/>
              </a:solidFill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467600" y="5181587"/>
            <a:ext cx="762000" cy="369328"/>
          </a:xfrm>
          <a:custGeom>
            <a:avLst/>
            <a:gdLst/>
            <a:ahLst/>
            <a:cxnLst/>
            <a:rect l="l" t="t" r="r" b="b"/>
            <a:pathLst>
              <a:path w="762000" h="369328">
                <a:moveTo>
                  <a:pt x="0" y="369328"/>
                </a:moveTo>
                <a:lnTo>
                  <a:pt x="762000" y="369328"/>
                </a:lnTo>
                <a:lnTo>
                  <a:pt x="762000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096000" y="5193271"/>
            <a:ext cx="762000" cy="369328"/>
          </a:xfrm>
          <a:custGeom>
            <a:avLst/>
            <a:gdLst/>
            <a:ahLst/>
            <a:cxnLst/>
            <a:rect l="l" t="t" r="r" b="b"/>
            <a:pathLst>
              <a:path w="762000" h="369328">
                <a:moveTo>
                  <a:pt x="0" y="369328"/>
                </a:moveTo>
                <a:lnTo>
                  <a:pt x="762000" y="369328"/>
                </a:lnTo>
                <a:lnTo>
                  <a:pt x="762000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75628" y="5225160"/>
            <a:ext cx="488950" cy="29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pc="-5" dirty="0" smtClean="0">
                <a:solidFill>
                  <a:prstClr val="black"/>
                </a:solidFill>
                <a:cs typeface="Calibri"/>
              </a:rPr>
              <a:t>2010</a:t>
            </a:r>
            <a:endParaRPr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2450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164260" cy="6857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00035" y="2590672"/>
            <a:ext cx="1594485" cy="6515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12090" marR="12700" indent="-200025"/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4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ew</a:t>
            </a:r>
            <a:r>
              <a:rPr sz="1400" b="1" spc="-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t– 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tral</a:t>
            </a:r>
            <a:r>
              <a:rPr sz="1400" b="1" spc="-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Park 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spc="20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400" b="1" spc="-1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400" b="1" spc="-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75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alley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06131" y="3871214"/>
            <a:ext cx="153352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05740"/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400" b="1" spc="-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32,</a:t>
            </a:r>
            <a:r>
              <a:rPr sz="1400" b="1" spc="-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33 S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ou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1400" b="1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4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b="1" spc="-1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86" y="2420835"/>
            <a:ext cx="9047353" cy="3312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01" y="623951"/>
            <a:ext cx="7722870" cy="1133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600" b="1" spc="-135" dirty="0" smtClean="0">
                <a:solidFill>
                  <a:srgbClr val="FF0000"/>
                </a:solidFill>
                <a:cs typeface="Calibri"/>
              </a:rPr>
              <a:t>W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elcome</a:t>
            </a:r>
            <a:r>
              <a:rPr sz="36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20" dirty="0" smtClean="0">
                <a:solidFill>
                  <a:srgbClr val="FF0000"/>
                </a:solidFill>
                <a:cs typeface="Calibri"/>
              </a:rPr>
              <a:t>the 360</a:t>
            </a:r>
            <a:r>
              <a:rPr sz="3600" b="1" spc="-22" baseline="25462" dirty="0" smtClean="0">
                <a:solidFill>
                  <a:srgbClr val="FF0000"/>
                </a:solidFill>
                <a:cs typeface="Calibri"/>
              </a:rPr>
              <a:t>0</a:t>
            </a:r>
            <a:r>
              <a:rPr sz="3600" b="1" spc="397" baseline="25462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15" dirty="0" smtClean="0">
                <a:solidFill>
                  <a:srgbClr val="FF0000"/>
                </a:solidFill>
                <a:cs typeface="Calibri"/>
              </a:rPr>
              <a:t>living</a:t>
            </a:r>
            <a:r>
              <a:rPr sz="3600" b="1" spc="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60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xper</a:t>
            </a:r>
            <a:r>
              <a:rPr sz="3600" b="1" spc="5" dirty="0" smtClean="0">
                <a:solidFill>
                  <a:srgbClr val="FF0000"/>
                </a:solidFill>
                <a:cs typeface="Calibri"/>
              </a:rPr>
              <a:t>i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ence</a:t>
            </a:r>
            <a:r>
              <a:rPr sz="36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20" dirty="0" smtClean="0">
                <a:solidFill>
                  <a:srgbClr val="FF0000"/>
                </a:solidFill>
                <a:cs typeface="Calibri"/>
              </a:rPr>
              <a:t>only</a:t>
            </a:r>
            <a:endParaRPr sz="360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3600" b="1" spc="-60" dirty="0" smtClean="0">
                <a:solidFill>
                  <a:srgbClr val="FF0000"/>
                </a:solidFill>
                <a:cs typeface="Calibri"/>
              </a:rPr>
              <a:t>a</a:t>
            </a:r>
            <a:r>
              <a:rPr sz="3600" b="1" spc="-15" dirty="0" smtClean="0">
                <a:solidFill>
                  <a:srgbClr val="FF0000"/>
                </a:solidFill>
                <a:cs typeface="Calibri"/>
              </a:rPr>
              <a:t>t Ce</a:t>
            </a:r>
            <a:r>
              <a:rPr sz="3600" b="1" spc="-4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3600" b="1" spc="-8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3600" b="1" spc="-15" dirty="0" smtClean="0">
                <a:solidFill>
                  <a:srgbClr val="FF0000"/>
                </a:solidFill>
                <a:cs typeface="Calibri"/>
              </a:rPr>
              <a:t>al</a:t>
            </a:r>
            <a:r>
              <a:rPr sz="3600" b="1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7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ark Fl</a:t>
            </a:r>
            <a:r>
              <a:rPr sz="3600" b="1" spc="-25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3600" b="1" spc="-20" dirty="0" smtClean="0">
                <a:solidFill>
                  <a:srgbClr val="FF0000"/>
                </a:solidFill>
                <a:cs typeface="Calibri"/>
              </a:rPr>
              <a:t>w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er</a:t>
            </a:r>
            <a:r>
              <a:rPr sz="36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3600" b="1" spc="-215" dirty="0" smtClean="0">
                <a:solidFill>
                  <a:srgbClr val="FF0000"/>
                </a:solidFill>
                <a:cs typeface="Calibri"/>
              </a:rPr>
              <a:t>V</a:t>
            </a:r>
            <a:r>
              <a:rPr sz="3600" b="1" dirty="0" smtClean="0">
                <a:solidFill>
                  <a:srgbClr val="FF0000"/>
                </a:solidFill>
                <a:cs typeface="Calibri"/>
              </a:rPr>
              <a:t>all</a:t>
            </a:r>
            <a:r>
              <a:rPr sz="3600" b="1" spc="-35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3600" b="1" spc="-20" dirty="0" smtClean="0">
                <a:solidFill>
                  <a:srgbClr val="FF0000"/>
                </a:solidFill>
                <a:cs typeface="Calibri"/>
              </a:rPr>
              <a:t>y</a:t>
            </a:r>
            <a:endParaRPr sz="36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380" y="204342"/>
            <a:ext cx="6099175" cy="1257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sz="4000" spc="-25" dirty="0" smtClean="0">
                <a:solidFill>
                  <a:srgbClr val="FF0000"/>
                </a:solidFill>
                <a:cs typeface="Calibri"/>
              </a:rPr>
              <a:t>A </a:t>
            </a:r>
            <a:r>
              <a:rPr sz="4000" spc="-30" dirty="0" smtClean="0">
                <a:solidFill>
                  <a:srgbClr val="FF0000"/>
                </a:solidFill>
                <a:cs typeface="Calibri"/>
              </a:rPr>
              <a:t>mo</a:t>
            </a:r>
            <a:r>
              <a:rPr sz="4000" spc="-70" dirty="0" smtClean="0">
                <a:solidFill>
                  <a:srgbClr val="FF0000"/>
                </a:solidFill>
                <a:cs typeface="Calibri"/>
              </a:rPr>
              <a:t>s</a:t>
            </a:r>
            <a:r>
              <a:rPr sz="4000" spc="-15" dirty="0" smtClean="0">
                <a:solidFill>
                  <a:srgbClr val="FF0000"/>
                </a:solidFill>
                <a:cs typeface="Calibri"/>
              </a:rPr>
              <a:t>t, </a:t>
            </a:r>
            <a:r>
              <a:rPr sz="4000" spc="5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000" spc="-7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000" spc="-25" dirty="0" smtClean="0">
                <a:solidFill>
                  <a:srgbClr val="FF0000"/>
                </a:solidFill>
                <a:cs typeface="Calibri"/>
              </a:rPr>
              <a:t>emium,</a:t>
            </a:r>
            <a:r>
              <a:rPr sz="4000" spc="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000" spc="-25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000" spc="-6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000" spc="-20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000" spc="-70" dirty="0" smtClean="0">
                <a:solidFill>
                  <a:srgbClr val="FF0000"/>
                </a:solidFill>
                <a:cs typeface="Calibri"/>
              </a:rPr>
              <a:t>s</a:t>
            </a:r>
            <a:r>
              <a:rPr sz="4000" dirty="0" smtClean="0">
                <a:solidFill>
                  <a:srgbClr val="FF0000"/>
                </a:solidFill>
                <a:cs typeface="Calibri"/>
              </a:rPr>
              <a:t>tigious</a:t>
            </a:r>
            <a:endParaRPr sz="4000">
              <a:solidFill>
                <a:prstClr val="black"/>
              </a:solidFill>
              <a:cs typeface="Calibri"/>
            </a:endParaRPr>
          </a:p>
          <a:p>
            <a:pPr marR="635" algn="ctr"/>
            <a:r>
              <a:rPr sz="4000" spc="-50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000" spc="-20" dirty="0" smtClean="0">
                <a:solidFill>
                  <a:srgbClr val="FF0000"/>
                </a:solidFill>
                <a:cs typeface="Calibri"/>
              </a:rPr>
              <a:t>ownship</a:t>
            </a:r>
            <a:endParaRPr sz="40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680459"/>
            <a:ext cx="5280660" cy="3154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3572" y="3830777"/>
            <a:ext cx="4945380" cy="2781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072" y="3767277"/>
            <a:ext cx="5072380" cy="2908808"/>
          </a:xfrm>
          <a:custGeom>
            <a:avLst/>
            <a:gdLst/>
            <a:ahLst/>
            <a:cxnLst/>
            <a:rect l="l" t="t" r="r" b="b"/>
            <a:pathLst>
              <a:path w="5072380" h="2908807">
                <a:moveTo>
                  <a:pt x="0" y="2908808"/>
                </a:moveTo>
                <a:lnTo>
                  <a:pt x="5072380" y="2908808"/>
                </a:lnTo>
                <a:lnTo>
                  <a:pt x="5072380" y="0"/>
                </a:lnTo>
                <a:lnTo>
                  <a:pt x="0" y="0"/>
                </a:lnTo>
                <a:lnTo>
                  <a:pt x="0" y="2908808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335024"/>
            <a:ext cx="4061460" cy="2474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893" y="1484883"/>
            <a:ext cx="3753866" cy="2102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393" y="1421383"/>
            <a:ext cx="3880866" cy="2229104"/>
          </a:xfrm>
          <a:custGeom>
            <a:avLst/>
            <a:gdLst/>
            <a:ahLst/>
            <a:cxnLst/>
            <a:rect l="l" t="t" r="r" b="b"/>
            <a:pathLst>
              <a:path w="3880866" h="2229104">
                <a:moveTo>
                  <a:pt x="0" y="2229104"/>
                </a:moveTo>
                <a:lnTo>
                  <a:pt x="3880866" y="2229104"/>
                </a:lnTo>
                <a:lnTo>
                  <a:pt x="3880866" y="0"/>
                </a:lnTo>
                <a:lnTo>
                  <a:pt x="0" y="0"/>
                </a:lnTo>
                <a:lnTo>
                  <a:pt x="0" y="2229104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08803" y="3653028"/>
            <a:ext cx="4235196" cy="3104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58917" y="3802964"/>
            <a:ext cx="4082415" cy="27315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95417" y="6534480"/>
            <a:ext cx="4148581" cy="127000"/>
          </a:xfrm>
          <a:custGeom>
            <a:avLst/>
            <a:gdLst/>
            <a:ahLst/>
            <a:cxnLst/>
            <a:rect l="l" t="t" r="r" b="b"/>
            <a:pathLst>
              <a:path w="4148581" h="127000">
                <a:moveTo>
                  <a:pt x="0" y="127000"/>
                </a:moveTo>
                <a:lnTo>
                  <a:pt x="4148581" y="127000"/>
                </a:lnTo>
                <a:lnTo>
                  <a:pt x="4148581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95417" y="3739464"/>
            <a:ext cx="4148581" cy="2858516"/>
          </a:xfrm>
          <a:custGeom>
            <a:avLst/>
            <a:gdLst/>
            <a:ahLst/>
            <a:cxnLst/>
            <a:rect l="l" t="t" r="r" b="b"/>
            <a:pathLst>
              <a:path w="4148581" h="2858516">
                <a:moveTo>
                  <a:pt x="4148581" y="0"/>
                </a:moveTo>
                <a:lnTo>
                  <a:pt x="0" y="0"/>
                </a:lnTo>
                <a:lnTo>
                  <a:pt x="0" y="2858516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09415" y="1549908"/>
            <a:ext cx="3494532" cy="2474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59784" y="1700910"/>
            <a:ext cx="3122041" cy="21021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96284" y="1637410"/>
            <a:ext cx="3249041" cy="2229104"/>
          </a:xfrm>
          <a:custGeom>
            <a:avLst/>
            <a:gdLst/>
            <a:ahLst/>
            <a:cxnLst/>
            <a:rect l="l" t="t" r="r" b="b"/>
            <a:pathLst>
              <a:path w="3249040" h="2229104">
                <a:moveTo>
                  <a:pt x="0" y="2229104"/>
                </a:moveTo>
                <a:lnTo>
                  <a:pt x="3249041" y="2229104"/>
                </a:lnTo>
                <a:lnTo>
                  <a:pt x="3249041" y="0"/>
                </a:lnTo>
                <a:lnTo>
                  <a:pt x="0" y="0"/>
                </a:lnTo>
                <a:lnTo>
                  <a:pt x="0" y="2229104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949440" y="1370075"/>
            <a:ext cx="2194559" cy="2474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100189" y="1520825"/>
            <a:ext cx="1994789" cy="21021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036689" y="3622928"/>
            <a:ext cx="2107310" cy="127000"/>
          </a:xfrm>
          <a:custGeom>
            <a:avLst/>
            <a:gdLst/>
            <a:ahLst/>
            <a:cxnLst/>
            <a:rect l="l" t="t" r="r" b="b"/>
            <a:pathLst>
              <a:path w="2107310" h="127000">
                <a:moveTo>
                  <a:pt x="0" y="127000"/>
                </a:moveTo>
                <a:lnTo>
                  <a:pt x="2107310" y="127000"/>
                </a:lnTo>
                <a:lnTo>
                  <a:pt x="210731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036689" y="1457325"/>
            <a:ext cx="2107310" cy="2229104"/>
          </a:xfrm>
          <a:custGeom>
            <a:avLst/>
            <a:gdLst/>
            <a:ahLst/>
            <a:cxnLst/>
            <a:rect l="l" t="t" r="r" b="b"/>
            <a:pathLst>
              <a:path w="2107310" h="2229104">
                <a:moveTo>
                  <a:pt x="2107310" y="0"/>
                </a:moveTo>
                <a:lnTo>
                  <a:pt x="0" y="0"/>
                </a:lnTo>
                <a:lnTo>
                  <a:pt x="0" y="2229104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587" y="2823336"/>
            <a:ext cx="2034539" cy="24936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b="1" spc="-10" dirty="0" smtClean="0">
                <a:solidFill>
                  <a:srgbClr val="FFFFFF"/>
                </a:solidFill>
                <a:cs typeface="Calibri"/>
              </a:rPr>
              <a:t>Club</a:t>
            </a:r>
            <a:r>
              <a:rPr b="1" spc="-1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Ho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se</a:t>
            </a:r>
            <a:endParaRPr>
              <a:solidFill>
                <a:prstClr val="black"/>
              </a:solidFill>
              <a:cs typeface="Calibri"/>
            </a:endParaRPr>
          </a:p>
          <a:p>
            <a:pPr marL="12700" marR="12700">
              <a:lnSpc>
                <a:spcPct val="200000"/>
              </a:lnSpc>
            </a:pPr>
            <a:r>
              <a:rPr b="1" spc="-10" dirty="0" smtClean="0">
                <a:solidFill>
                  <a:srgbClr val="FFFFFF"/>
                </a:solidFill>
                <a:cs typeface="Calibri"/>
              </a:rPr>
              <a:t>Fi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ne</a:t>
            </a:r>
            <a:r>
              <a:rPr b="1" spc="-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b="1" spc="5" dirty="0" smtClean="0">
                <a:solidFill>
                  <a:srgbClr val="FFFFFF"/>
                </a:solidFill>
                <a:cs typeface="Calibri"/>
              </a:rPr>
              <a:t>D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inin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g</a:t>
            </a:r>
            <a:r>
              <a:rPr b="1" spc="-4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b="1" spc="5" dirty="0" smtClean="0">
                <a:solidFill>
                  <a:srgbClr val="FFFFFF"/>
                </a:solidFill>
                <a:cs typeface="Calibri"/>
              </a:rPr>
              <a:t>G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b="1" spc="-35" dirty="0" smtClean="0">
                <a:solidFill>
                  <a:srgbClr val="FFFFFF"/>
                </a:solidFill>
                <a:cs typeface="Calibri"/>
              </a:rPr>
              <a:t>z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b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os Ex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p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eri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c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 C</a:t>
            </a:r>
            <a:r>
              <a:rPr b="1" spc="-3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b="1" spc="-45" dirty="0" smtClean="0">
                <a:solidFill>
                  <a:srgbClr val="FFFFFF"/>
                </a:solidFill>
                <a:cs typeface="Calibri"/>
              </a:rPr>
              <a:t>f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é Pri</a:t>
            </a:r>
            <a:r>
              <a:rPr b="1" spc="-25" dirty="0" smtClean="0">
                <a:solidFill>
                  <a:srgbClr val="FFFFFF"/>
                </a:solidFill>
                <a:cs typeface="Calibri"/>
              </a:rPr>
              <a:t>v</a:t>
            </a:r>
            <a:r>
              <a:rPr b="1" spc="-15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b="1" spc="-2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Th</a:t>
            </a:r>
            <a:r>
              <a:rPr b="1" spc="5" dirty="0" smtClean="0">
                <a:solidFill>
                  <a:srgbClr val="FFFFFF"/>
                </a:solidFill>
                <a:cs typeface="Calibri"/>
              </a:rPr>
              <a:t>e</a:t>
            </a:r>
            <a:r>
              <a:rPr b="1" spc="-15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b="1" spc="-30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b="1" dirty="0" smtClean="0">
                <a:solidFill>
                  <a:srgbClr val="FFFFFF"/>
                </a:solidFill>
                <a:cs typeface="Calibri"/>
              </a:rPr>
              <a:t>e </a:t>
            </a:r>
            <a:r>
              <a:rPr b="1" spc="-35" dirty="0" smtClean="0">
                <a:solidFill>
                  <a:srgbClr val="FFFFFF"/>
                </a:solidFill>
                <a:cs typeface="Calibri"/>
              </a:rPr>
              <a:t>F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n</a:t>
            </a:r>
            <a:r>
              <a:rPr b="1" spc="-25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b="1" spc="-20" dirty="0" smtClean="0">
                <a:solidFill>
                  <a:srgbClr val="FFFFFF"/>
                </a:solidFill>
                <a:cs typeface="Calibri"/>
              </a:rPr>
              <a:t>i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n with</a:t>
            </a:r>
            <a:r>
              <a:rPr b="1" spc="-4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si</a:t>
            </a:r>
            <a:r>
              <a:rPr b="1" spc="-20" dirty="0" smtClean="0">
                <a:solidFill>
                  <a:srgbClr val="FFFFFF"/>
                </a:solidFill>
                <a:cs typeface="Calibri"/>
              </a:rPr>
              <a:t>t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b="1" spc="-5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b="1" spc="-10" dirty="0" smtClean="0">
                <a:solidFill>
                  <a:srgbClr val="FFFFFF"/>
                </a:solidFill>
                <a:cs typeface="Calibri"/>
              </a:rPr>
              <a:t>ts</a:t>
            </a:r>
            <a:endParaRPr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400" b="1" dirty="0" smtClean="0">
                <a:solidFill>
                  <a:srgbClr val="FF0000"/>
                </a:solidFill>
                <a:latin typeface="Calibri"/>
                <a:cs typeface="Calibri"/>
              </a:rPr>
              <a:t>Ci</a:t>
            </a:r>
            <a:r>
              <a:rPr sz="4400" b="1" spc="-75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4400" b="1" spc="0" dirty="0" smtClean="0">
                <a:solidFill>
                  <a:srgbClr val="FF0000"/>
                </a:solidFill>
                <a:latin typeface="Calibri"/>
                <a:cs typeface="Calibri"/>
              </a:rPr>
              <a:t>cle</a:t>
            </a:r>
            <a:r>
              <a:rPr sz="44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0" dirty="0" smtClean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4400" b="1" spc="-75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4400" b="1" spc="-95" dirty="0" smtClean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r>
              <a:rPr sz="4400" b="1" spc="0" dirty="0" smtClean="0">
                <a:solidFill>
                  <a:srgbClr val="FF0000"/>
                </a:solidFill>
                <a:latin typeface="Calibri"/>
                <a:cs typeface="Calibri"/>
              </a:rPr>
              <a:t>clusiv</a:t>
            </a:r>
            <a:r>
              <a:rPr sz="44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4400" b="1" spc="0" dirty="0" smtClean="0">
                <a:solidFill>
                  <a:srgbClr val="FF0000"/>
                </a:solidFill>
                <a:latin typeface="Calibri"/>
                <a:cs typeface="Calibri"/>
              </a:rPr>
              <a:t>ty: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30140" y="3349750"/>
            <a:ext cx="4213860" cy="3421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80000" y="3501009"/>
            <a:ext cx="4063999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16500" y="6549008"/>
            <a:ext cx="4127500" cy="127000"/>
          </a:xfrm>
          <a:custGeom>
            <a:avLst/>
            <a:gdLst/>
            <a:ahLst/>
            <a:cxnLst/>
            <a:rect l="l" t="t" r="r" b="b"/>
            <a:pathLst>
              <a:path w="4127500" h="127000">
                <a:moveTo>
                  <a:pt x="0" y="127000"/>
                </a:moveTo>
                <a:lnTo>
                  <a:pt x="4127500" y="127000"/>
                </a:lnTo>
                <a:lnTo>
                  <a:pt x="412750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16500" y="3437509"/>
            <a:ext cx="4127500" cy="3175000"/>
          </a:xfrm>
          <a:custGeom>
            <a:avLst/>
            <a:gdLst/>
            <a:ahLst/>
            <a:cxnLst/>
            <a:rect l="l" t="t" r="r" b="b"/>
            <a:pathLst>
              <a:path w="4127500" h="3175000">
                <a:moveTo>
                  <a:pt x="4127500" y="0"/>
                </a:moveTo>
                <a:lnTo>
                  <a:pt x="0" y="0"/>
                </a:lnTo>
                <a:lnTo>
                  <a:pt x="0" y="317500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89832" y="1200911"/>
            <a:ext cx="5154168" cy="2647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39946" y="1351661"/>
            <a:ext cx="5004053" cy="22736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76446" y="3625341"/>
            <a:ext cx="5067553" cy="127000"/>
          </a:xfrm>
          <a:custGeom>
            <a:avLst/>
            <a:gdLst/>
            <a:ahLst/>
            <a:cxnLst/>
            <a:rect l="l" t="t" r="r" b="b"/>
            <a:pathLst>
              <a:path w="5067553" h="127000">
                <a:moveTo>
                  <a:pt x="0" y="126999"/>
                </a:moveTo>
                <a:lnTo>
                  <a:pt x="5067553" y="126999"/>
                </a:lnTo>
                <a:lnTo>
                  <a:pt x="5067553" y="0"/>
                </a:lnTo>
                <a:lnTo>
                  <a:pt x="0" y="0"/>
                </a:lnTo>
                <a:lnTo>
                  <a:pt x="0" y="12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76446" y="1288161"/>
            <a:ext cx="5067553" cy="2400681"/>
          </a:xfrm>
          <a:custGeom>
            <a:avLst/>
            <a:gdLst/>
            <a:ahLst/>
            <a:cxnLst/>
            <a:rect l="l" t="t" r="r" b="b"/>
            <a:pathLst>
              <a:path w="5067553" h="2400680">
                <a:moveTo>
                  <a:pt x="5067553" y="0"/>
                </a:moveTo>
                <a:lnTo>
                  <a:pt x="0" y="0"/>
                </a:lnTo>
                <a:lnTo>
                  <a:pt x="0" y="2400681"/>
                </a:lnTo>
              </a:path>
            </a:pathLst>
          </a:custGeom>
          <a:ln w="126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41676" y="4287011"/>
            <a:ext cx="3421379" cy="23774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92170" y="4437113"/>
            <a:ext cx="3048000" cy="20055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28670" y="4373613"/>
            <a:ext cx="3175000" cy="2132584"/>
          </a:xfrm>
          <a:custGeom>
            <a:avLst/>
            <a:gdLst/>
            <a:ahLst/>
            <a:cxnLst/>
            <a:rect l="l" t="t" r="r" b="b"/>
            <a:pathLst>
              <a:path w="3175000" h="2132583">
                <a:moveTo>
                  <a:pt x="0" y="2132584"/>
                </a:moveTo>
                <a:lnTo>
                  <a:pt x="3175000" y="2132584"/>
                </a:lnTo>
                <a:lnTo>
                  <a:pt x="3175000" y="0"/>
                </a:lnTo>
                <a:lnTo>
                  <a:pt x="0" y="0"/>
                </a:lnTo>
                <a:lnTo>
                  <a:pt x="0" y="2132584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973836"/>
            <a:ext cx="3124200" cy="1973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496" y="1124711"/>
            <a:ext cx="2867025" cy="1600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1061211"/>
            <a:ext cx="2966021" cy="1727200"/>
          </a:xfrm>
          <a:custGeom>
            <a:avLst/>
            <a:gdLst/>
            <a:ahLst/>
            <a:cxnLst/>
            <a:rect l="l" t="t" r="r" b="b"/>
            <a:pathLst>
              <a:path w="2966021" h="1727200">
                <a:moveTo>
                  <a:pt x="0" y="1727200"/>
                </a:moveTo>
                <a:lnTo>
                  <a:pt x="2966021" y="1727200"/>
                </a:lnTo>
                <a:lnTo>
                  <a:pt x="2966021" y="0"/>
                </a:lnTo>
                <a:lnTo>
                  <a:pt x="0" y="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54935" y="2601467"/>
            <a:ext cx="3287267" cy="19446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05430" y="2751835"/>
            <a:ext cx="2914649" cy="15716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41930" y="2688335"/>
            <a:ext cx="3041649" cy="1698625"/>
          </a:xfrm>
          <a:custGeom>
            <a:avLst/>
            <a:gdLst/>
            <a:ahLst/>
            <a:cxnLst/>
            <a:rect l="l" t="t" r="r" b="b"/>
            <a:pathLst>
              <a:path w="3041650" h="1698625">
                <a:moveTo>
                  <a:pt x="0" y="1698625"/>
                </a:moveTo>
                <a:lnTo>
                  <a:pt x="3041649" y="1698625"/>
                </a:lnTo>
                <a:lnTo>
                  <a:pt x="3041649" y="0"/>
                </a:lnTo>
                <a:lnTo>
                  <a:pt x="0" y="0"/>
                </a:lnTo>
                <a:lnTo>
                  <a:pt x="0" y="1698625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1635" y="4142232"/>
            <a:ext cx="2912364" cy="2244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81496" y="4293069"/>
            <a:ext cx="2762503" cy="18722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17996" y="6165303"/>
            <a:ext cx="2826003" cy="127000"/>
          </a:xfrm>
          <a:custGeom>
            <a:avLst/>
            <a:gdLst/>
            <a:ahLst/>
            <a:cxnLst/>
            <a:rect l="l" t="t" r="r" b="b"/>
            <a:pathLst>
              <a:path w="2826003" h="127000">
                <a:moveTo>
                  <a:pt x="0" y="127000"/>
                </a:moveTo>
                <a:lnTo>
                  <a:pt x="2826003" y="127000"/>
                </a:lnTo>
                <a:lnTo>
                  <a:pt x="2826003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17996" y="4229569"/>
            <a:ext cx="2826003" cy="1999233"/>
          </a:xfrm>
          <a:custGeom>
            <a:avLst/>
            <a:gdLst/>
            <a:ahLst/>
            <a:cxnLst/>
            <a:rect l="l" t="t" r="r" b="b"/>
            <a:pathLst>
              <a:path w="2826003" h="1999233">
                <a:moveTo>
                  <a:pt x="2826003" y="0"/>
                </a:moveTo>
                <a:lnTo>
                  <a:pt x="0" y="0"/>
                </a:lnTo>
                <a:lnTo>
                  <a:pt x="0" y="1999233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974344"/>
            <a:ext cx="777494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b="1" spc="-95" dirty="0" smtClean="0">
                <a:solidFill>
                  <a:srgbClr val="FF0000"/>
                </a:solidFill>
                <a:cs typeface="Calibri"/>
              </a:rPr>
              <a:t>x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clusi</a:t>
            </a:r>
            <a:r>
              <a:rPr sz="4400" b="1" spc="-35" dirty="0" smtClean="0">
                <a:solidFill>
                  <a:srgbClr val="FF0000"/>
                </a:solidFill>
                <a:cs typeface="Calibri"/>
              </a:rPr>
              <a:t>v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b="1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Amen</a:t>
            </a:r>
            <a:r>
              <a:rPr sz="4400" b="1" spc="-25" dirty="0" smtClean="0">
                <a:solidFill>
                  <a:srgbClr val="FF0000"/>
                </a:solidFill>
                <a:cs typeface="Calibri"/>
              </a:rPr>
              <a:t>i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ti</a:t>
            </a:r>
            <a:r>
              <a:rPr sz="4400" b="1" spc="-15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s:</a:t>
            </a:r>
            <a:r>
              <a:rPr sz="4400" b="1" spc="-3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Fit</a:t>
            </a:r>
            <a:r>
              <a:rPr sz="4400" b="1" spc="-1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ess</a:t>
            </a:r>
            <a:r>
              <a:rPr sz="4400" b="1" spc="-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spc="-125" dirty="0" smtClean="0">
                <a:solidFill>
                  <a:srgbClr val="FF0000"/>
                </a:solidFill>
                <a:cs typeface="Calibri"/>
              </a:rPr>
              <a:t>F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arm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97351" y="4698491"/>
            <a:ext cx="3307079" cy="1926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48482" y="4849329"/>
            <a:ext cx="2933700" cy="1552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84982" y="4785829"/>
            <a:ext cx="3060700" cy="1679575"/>
          </a:xfrm>
          <a:custGeom>
            <a:avLst/>
            <a:gdLst/>
            <a:ahLst/>
            <a:cxnLst/>
            <a:rect l="l" t="t" r="r" b="b"/>
            <a:pathLst>
              <a:path w="3060700" h="1679575">
                <a:moveTo>
                  <a:pt x="0" y="1679575"/>
                </a:moveTo>
                <a:lnTo>
                  <a:pt x="3060700" y="1679575"/>
                </a:lnTo>
                <a:lnTo>
                  <a:pt x="3060700" y="0"/>
                </a:lnTo>
                <a:lnTo>
                  <a:pt x="0" y="0"/>
                </a:lnTo>
                <a:lnTo>
                  <a:pt x="0" y="1679575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1990344"/>
            <a:ext cx="3570732" cy="25252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9400" y="2141347"/>
            <a:ext cx="3218434" cy="21517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905" y="2077847"/>
            <a:ext cx="3345434" cy="2278760"/>
          </a:xfrm>
          <a:custGeom>
            <a:avLst/>
            <a:gdLst/>
            <a:ahLst/>
            <a:cxnLst/>
            <a:rect l="l" t="t" r="r" b="b"/>
            <a:pathLst>
              <a:path w="3345434" h="2278760">
                <a:moveTo>
                  <a:pt x="0" y="2278760"/>
                </a:moveTo>
                <a:lnTo>
                  <a:pt x="3345434" y="2278760"/>
                </a:lnTo>
                <a:lnTo>
                  <a:pt x="3345434" y="0"/>
                </a:lnTo>
                <a:lnTo>
                  <a:pt x="0" y="0"/>
                </a:lnTo>
                <a:lnTo>
                  <a:pt x="0" y="2278760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02679" y="1905000"/>
            <a:ext cx="2941320" cy="23225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52540" y="2055622"/>
            <a:ext cx="2779014" cy="19494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89040" y="4005071"/>
            <a:ext cx="2854959" cy="127000"/>
          </a:xfrm>
          <a:custGeom>
            <a:avLst/>
            <a:gdLst/>
            <a:ahLst/>
            <a:cxnLst/>
            <a:rect l="l" t="t" r="r" b="b"/>
            <a:pathLst>
              <a:path w="2854959" h="127000">
                <a:moveTo>
                  <a:pt x="0" y="127000"/>
                </a:moveTo>
                <a:lnTo>
                  <a:pt x="2854959" y="127000"/>
                </a:lnTo>
                <a:lnTo>
                  <a:pt x="2854959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89040" y="1992122"/>
            <a:ext cx="2854959" cy="2076450"/>
          </a:xfrm>
          <a:custGeom>
            <a:avLst/>
            <a:gdLst/>
            <a:ahLst/>
            <a:cxnLst/>
            <a:rect l="l" t="t" r="r" b="b"/>
            <a:pathLst>
              <a:path w="2854959" h="2076450">
                <a:moveTo>
                  <a:pt x="2854959" y="0"/>
                </a:moveTo>
                <a:lnTo>
                  <a:pt x="0" y="0"/>
                </a:lnTo>
                <a:lnTo>
                  <a:pt x="0" y="207645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97351" y="2478023"/>
            <a:ext cx="3307079" cy="23256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348482" y="2628900"/>
            <a:ext cx="2933700" cy="19522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84982" y="2565400"/>
            <a:ext cx="3060700" cy="2079244"/>
          </a:xfrm>
          <a:custGeom>
            <a:avLst/>
            <a:gdLst/>
            <a:ahLst/>
            <a:cxnLst/>
            <a:rect l="l" t="t" r="r" b="b"/>
            <a:pathLst>
              <a:path w="3060700" h="2079244">
                <a:moveTo>
                  <a:pt x="0" y="2079244"/>
                </a:moveTo>
                <a:lnTo>
                  <a:pt x="3060700" y="2079244"/>
                </a:lnTo>
                <a:lnTo>
                  <a:pt x="3060700" y="0"/>
                </a:lnTo>
                <a:lnTo>
                  <a:pt x="0" y="0"/>
                </a:lnTo>
                <a:lnTo>
                  <a:pt x="0" y="2079244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73736" y="4430267"/>
            <a:ext cx="3396996" cy="21107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3532" y="4581093"/>
            <a:ext cx="3024378" cy="17369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0032" y="4517593"/>
            <a:ext cx="3151378" cy="1863979"/>
          </a:xfrm>
          <a:custGeom>
            <a:avLst/>
            <a:gdLst/>
            <a:ahLst/>
            <a:cxnLst/>
            <a:rect l="l" t="t" r="r" b="b"/>
            <a:pathLst>
              <a:path w="3151378" h="1863978">
                <a:moveTo>
                  <a:pt x="0" y="1863978"/>
                </a:moveTo>
                <a:lnTo>
                  <a:pt x="3151378" y="1863978"/>
                </a:lnTo>
                <a:lnTo>
                  <a:pt x="3151378" y="0"/>
                </a:lnTo>
                <a:lnTo>
                  <a:pt x="0" y="0"/>
                </a:lnTo>
                <a:lnTo>
                  <a:pt x="0" y="1863978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9700" y="1118616"/>
            <a:ext cx="3924300" cy="2827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69814" y="1268730"/>
            <a:ext cx="3683126" cy="2454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06314" y="1205230"/>
            <a:ext cx="3810126" cy="2581529"/>
          </a:xfrm>
          <a:custGeom>
            <a:avLst/>
            <a:gdLst/>
            <a:ahLst/>
            <a:cxnLst/>
            <a:rect l="l" t="t" r="r" b="b"/>
            <a:pathLst>
              <a:path w="3810127" h="2581529">
                <a:moveTo>
                  <a:pt x="0" y="2581529"/>
                </a:moveTo>
                <a:lnTo>
                  <a:pt x="3810126" y="2581529"/>
                </a:lnTo>
                <a:lnTo>
                  <a:pt x="3810126" y="0"/>
                </a:lnTo>
                <a:lnTo>
                  <a:pt x="0" y="0"/>
                </a:lnTo>
                <a:lnTo>
                  <a:pt x="0" y="2581529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299202"/>
            <a:ext cx="3323844" cy="2449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449533"/>
            <a:ext cx="3101883" cy="20758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386033"/>
            <a:ext cx="3165383" cy="2202815"/>
          </a:xfrm>
          <a:custGeom>
            <a:avLst/>
            <a:gdLst/>
            <a:ahLst/>
            <a:cxnLst/>
            <a:rect l="l" t="t" r="r" b="b"/>
            <a:pathLst>
              <a:path w="3165383" h="2202815">
                <a:moveTo>
                  <a:pt x="0" y="2202815"/>
                </a:moveTo>
                <a:lnTo>
                  <a:pt x="3165383" y="2202815"/>
                </a:lnTo>
                <a:lnTo>
                  <a:pt x="3165383" y="0"/>
                </a:lnTo>
                <a:lnTo>
                  <a:pt x="0" y="0"/>
                </a:lnTo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401" y="389128"/>
            <a:ext cx="452882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spc="-160" dirty="0" smtClean="0">
                <a:solidFill>
                  <a:srgbClr val="FF0000"/>
                </a:solidFill>
                <a:cs typeface="Calibri"/>
              </a:rPr>
              <a:t>W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ellness</a:t>
            </a:r>
            <a:r>
              <a:rPr sz="4400" b="1" spc="-4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Sa</a:t>
            </a:r>
            <a:r>
              <a:rPr sz="4400" b="1" spc="-1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ctua</a:t>
            </a:r>
            <a:r>
              <a:rPr sz="4400" b="1" spc="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y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21407" y="2237232"/>
            <a:ext cx="3680460" cy="25664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72410" y="2387980"/>
            <a:ext cx="3307715" cy="21931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08910" y="2324480"/>
            <a:ext cx="3434715" cy="2320163"/>
          </a:xfrm>
          <a:custGeom>
            <a:avLst/>
            <a:gdLst/>
            <a:ahLst/>
            <a:cxnLst/>
            <a:rect l="l" t="t" r="r" b="b"/>
            <a:pathLst>
              <a:path w="3434715" h="2320163">
                <a:moveTo>
                  <a:pt x="0" y="2320163"/>
                </a:moveTo>
                <a:lnTo>
                  <a:pt x="3434715" y="2320163"/>
                </a:lnTo>
                <a:lnTo>
                  <a:pt x="3434715" y="0"/>
                </a:lnTo>
                <a:lnTo>
                  <a:pt x="0" y="0"/>
                </a:lnTo>
                <a:lnTo>
                  <a:pt x="0" y="2320163"/>
                </a:lnTo>
                <a:close/>
              </a:path>
            </a:pathLst>
          </a:custGeom>
          <a:ln w="126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68823" y="3828286"/>
            <a:ext cx="4075176" cy="2919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20080" y="3978618"/>
            <a:ext cx="3814953" cy="25467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56580" y="3915118"/>
            <a:ext cx="3941953" cy="2673731"/>
          </a:xfrm>
          <a:custGeom>
            <a:avLst/>
            <a:gdLst/>
            <a:ahLst/>
            <a:cxnLst/>
            <a:rect l="l" t="t" r="r" b="b"/>
            <a:pathLst>
              <a:path w="3941953" h="2673730">
                <a:moveTo>
                  <a:pt x="0" y="2673731"/>
                </a:moveTo>
                <a:lnTo>
                  <a:pt x="3941953" y="2673731"/>
                </a:lnTo>
                <a:lnTo>
                  <a:pt x="3941953" y="0"/>
                </a:lnTo>
                <a:lnTo>
                  <a:pt x="0" y="0"/>
                </a:lnTo>
                <a:lnTo>
                  <a:pt x="0" y="2673731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1088136"/>
            <a:ext cx="3713988" cy="21305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1239138"/>
            <a:ext cx="3491837" cy="17578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1175638"/>
            <a:ext cx="3555337" cy="1884806"/>
          </a:xfrm>
          <a:custGeom>
            <a:avLst/>
            <a:gdLst/>
            <a:ahLst/>
            <a:cxnLst/>
            <a:rect l="l" t="t" r="r" b="b"/>
            <a:pathLst>
              <a:path w="3555337" h="1884806">
                <a:moveTo>
                  <a:pt x="0" y="1884806"/>
                </a:moveTo>
                <a:lnTo>
                  <a:pt x="3555337" y="1884806"/>
                </a:lnTo>
                <a:lnTo>
                  <a:pt x="3555337" y="0"/>
                </a:lnTo>
                <a:lnTo>
                  <a:pt x="0" y="0"/>
                </a:lnTo>
              </a:path>
            </a:pathLst>
          </a:custGeom>
          <a:ln w="126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607" y="172973"/>
            <a:ext cx="4222115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b="1" dirty="0" smtClean="0">
                <a:solidFill>
                  <a:srgbClr val="FF0000"/>
                </a:solidFill>
                <a:cs typeface="Calibri"/>
              </a:rPr>
              <a:t>S</a:t>
            </a:r>
            <a:r>
              <a:rPr sz="4400" b="1" spc="-10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cial</a:t>
            </a:r>
            <a:r>
              <a:rPr sz="4400" b="1" spc="-1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b="1" spc="-25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400" b="1" spc="-50" dirty="0" smtClean="0">
                <a:solidFill>
                  <a:srgbClr val="FF0000"/>
                </a:solidFill>
                <a:cs typeface="Calibri"/>
              </a:rPr>
              <a:t>w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or</a:t>
            </a:r>
            <a:r>
              <a:rPr sz="4400" b="1" spc="-15" dirty="0" smtClean="0">
                <a:solidFill>
                  <a:srgbClr val="FF0000"/>
                </a:solidFill>
                <a:cs typeface="Calibri"/>
              </a:rPr>
              <a:t>k</a:t>
            </a:r>
            <a:r>
              <a:rPr sz="4400" b="1" dirty="0" smtClean="0">
                <a:solidFill>
                  <a:srgbClr val="FF0000"/>
                </a:solidFill>
                <a:cs typeface="Calibri"/>
              </a:rPr>
              <a:t>ing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3736" y="3176014"/>
            <a:ext cx="5015484" cy="3681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532" y="3326208"/>
            <a:ext cx="4644009" cy="34871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032" y="3262710"/>
            <a:ext cx="4771009" cy="3595287"/>
          </a:xfrm>
          <a:custGeom>
            <a:avLst/>
            <a:gdLst/>
            <a:ahLst/>
            <a:cxnLst/>
            <a:rect l="l" t="t" r="r" b="b"/>
            <a:pathLst>
              <a:path w="4771009" h="3595287">
                <a:moveTo>
                  <a:pt x="4771009" y="3595287"/>
                </a:moveTo>
                <a:lnTo>
                  <a:pt x="4771009" y="0"/>
                </a:lnTo>
                <a:lnTo>
                  <a:pt x="0" y="0"/>
                </a:lnTo>
                <a:lnTo>
                  <a:pt x="0" y="3595287"/>
                </a:lnTo>
              </a:path>
            </a:pathLst>
          </a:custGeom>
          <a:ln w="126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1772" y="830580"/>
            <a:ext cx="6437376" cy="33969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1555" y="980694"/>
            <a:ext cx="6065266" cy="30243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8055" y="917194"/>
            <a:ext cx="6192266" cy="3151378"/>
          </a:xfrm>
          <a:custGeom>
            <a:avLst/>
            <a:gdLst/>
            <a:ahLst/>
            <a:cxnLst/>
            <a:rect l="l" t="t" r="r" b="b"/>
            <a:pathLst>
              <a:path w="6192266" h="3151378">
                <a:moveTo>
                  <a:pt x="0" y="3151378"/>
                </a:moveTo>
                <a:lnTo>
                  <a:pt x="6192266" y="3151378"/>
                </a:lnTo>
                <a:lnTo>
                  <a:pt x="6192266" y="0"/>
                </a:lnTo>
                <a:lnTo>
                  <a:pt x="0" y="0"/>
                </a:lnTo>
                <a:lnTo>
                  <a:pt x="0" y="3151378"/>
                </a:lnTo>
                <a:close/>
              </a:path>
            </a:pathLst>
          </a:custGeom>
          <a:ln w="127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13603" y="3134866"/>
            <a:ext cx="3901440" cy="37231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64098" y="3284933"/>
            <a:ext cx="3528441" cy="35284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00598" y="3221433"/>
            <a:ext cx="3655441" cy="3636563"/>
          </a:xfrm>
          <a:custGeom>
            <a:avLst/>
            <a:gdLst/>
            <a:ahLst/>
            <a:cxnLst/>
            <a:rect l="l" t="t" r="r" b="b"/>
            <a:pathLst>
              <a:path w="3655441" h="3636563">
                <a:moveTo>
                  <a:pt x="3655441" y="3636563"/>
                </a:moveTo>
                <a:lnTo>
                  <a:pt x="3655441" y="0"/>
                </a:lnTo>
                <a:lnTo>
                  <a:pt x="0" y="0"/>
                </a:lnTo>
                <a:lnTo>
                  <a:pt x="0" y="3636563"/>
                </a:lnTo>
              </a:path>
            </a:pathLst>
          </a:custGeom>
          <a:ln w="1269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1531" cy="3973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985952"/>
            <a:ext cx="7789025" cy="21197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6687" y="3969327"/>
            <a:ext cx="407323" cy="0"/>
          </a:xfrm>
          <a:custGeom>
            <a:avLst/>
            <a:gdLst/>
            <a:ahLst/>
            <a:cxnLst/>
            <a:rect l="l" t="t" r="r" b="b"/>
            <a:pathLst>
              <a:path w="407323">
                <a:moveTo>
                  <a:pt x="0" y="0"/>
                </a:moveTo>
                <a:lnTo>
                  <a:pt x="407323" y="0"/>
                </a:lnTo>
              </a:path>
            </a:pathLst>
          </a:custGeom>
          <a:ln w="16625">
            <a:solidFill>
              <a:srgbClr val="3838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48945" y="3977640"/>
            <a:ext cx="590203" cy="0"/>
          </a:xfrm>
          <a:custGeom>
            <a:avLst/>
            <a:gdLst/>
            <a:ahLst/>
            <a:cxnLst/>
            <a:rect l="l" t="t" r="r" b="b"/>
            <a:pathLst>
              <a:path w="590203">
                <a:moveTo>
                  <a:pt x="0" y="0"/>
                </a:moveTo>
                <a:lnTo>
                  <a:pt x="590203" y="0"/>
                </a:lnTo>
              </a:path>
            </a:pathLst>
          </a:custGeom>
          <a:ln w="20781">
            <a:solidFill>
              <a:srgbClr val="87978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1025" y="5212079"/>
            <a:ext cx="0" cy="1051560"/>
          </a:xfrm>
          <a:custGeom>
            <a:avLst/>
            <a:gdLst/>
            <a:ahLst/>
            <a:cxnLst/>
            <a:rect l="l" t="t" r="r" b="b"/>
            <a:pathLst>
              <a:path h="1051560">
                <a:moveTo>
                  <a:pt x="0" y="1051560"/>
                </a:moveTo>
                <a:lnTo>
                  <a:pt x="0" y="0"/>
                </a:lnTo>
              </a:path>
            </a:pathLst>
          </a:custGeom>
          <a:ln w="8312">
            <a:solidFill>
              <a:srgbClr val="A8B39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29888" y="5174672"/>
            <a:ext cx="0" cy="1084811"/>
          </a:xfrm>
          <a:custGeom>
            <a:avLst/>
            <a:gdLst/>
            <a:ahLst/>
            <a:cxnLst/>
            <a:rect l="l" t="t" r="r" b="b"/>
            <a:pathLst>
              <a:path h="1084811">
                <a:moveTo>
                  <a:pt x="0" y="1084811"/>
                </a:moveTo>
                <a:lnTo>
                  <a:pt x="0" y="0"/>
                </a:lnTo>
              </a:path>
            </a:pathLst>
          </a:custGeom>
          <a:ln w="4156">
            <a:solidFill>
              <a:srgbClr val="808C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6869" y="6259483"/>
            <a:ext cx="1305098" cy="0"/>
          </a:xfrm>
          <a:custGeom>
            <a:avLst/>
            <a:gdLst/>
            <a:ahLst/>
            <a:cxnLst/>
            <a:rect l="l" t="t" r="r" b="b"/>
            <a:pathLst>
              <a:path w="1305098">
                <a:moveTo>
                  <a:pt x="0" y="0"/>
                </a:moveTo>
                <a:lnTo>
                  <a:pt x="1305098" y="0"/>
                </a:lnTo>
              </a:path>
            </a:pathLst>
          </a:custGeom>
          <a:ln w="8312">
            <a:solidFill>
              <a:srgbClr val="A3AF8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95007" y="6280265"/>
            <a:ext cx="876992" cy="0"/>
          </a:xfrm>
          <a:custGeom>
            <a:avLst/>
            <a:gdLst/>
            <a:ahLst/>
            <a:cxnLst/>
            <a:rect l="l" t="t" r="r" b="b"/>
            <a:pathLst>
              <a:path w="876992">
                <a:moveTo>
                  <a:pt x="0" y="0"/>
                </a:moveTo>
                <a:lnTo>
                  <a:pt x="876992" y="0"/>
                </a:lnTo>
              </a:path>
            </a:pathLst>
          </a:custGeom>
          <a:ln w="4156">
            <a:solidFill>
              <a:srgbClr val="CCDF9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050482" y="1026621"/>
            <a:ext cx="0" cy="5187141"/>
          </a:xfrm>
          <a:custGeom>
            <a:avLst/>
            <a:gdLst/>
            <a:ahLst/>
            <a:cxnLst/>
            <a:rect l="l" t="t" r="r" b="b"/>
            <a:pathLst>
              <a:path h="5187141">
                <a:moveTo>
                  <a:pt x="0" y="5187141"/>
                </a:moveTo>
                <a:lnTo>
                  <a:pt x="0" y="0"/>
                </a:lnTo>
              </a:path>
            </a:pathLst>
          </a:custGeom>
          <a:ln w="4156">
            <a:solidFill>
              <a:srgbClr val="808C6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789025" y="3977640"/>
            <a:ext cx="0" cy="2236123"/>
          </a:xfrm>
          <a:custGeom>
            <a:avLst/>
            <a:gdLst/>
            <a:ahLst/>
            <a:cxnLst/>
            <a:rect l="l" t="t" r="r" b="b"/>
            <a:pathLst>
              <a:path h="2236123">
                <a:moveTo>
                  <a:pt x="0" y="2236123"/>
                </a:moveTo>
                <a:lnTo>
                  <a:pt x="0" y="0"/>
                </a:lnTo>
              </a:path>
            </a:pathLst>
          </a:custGeom>
          <a:ln w="12469">
            <a:solidFill>
              <a:srgbClr val="AFAF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84869" y="6211685"/>
            <a:ext cx="1267691" cy="0"/>
          </a:xfrm>
          <a:custGeom>
            <a:avLst/>
            <a:gdLst/>
            <a:ahLst/>
            <a:cxnLst/>
            <a:rect l="l" t="t" r="r" b="b"/>
            <a:pathLst>
              <a:path w="1267691">
                <a:moveTo>
                  <a:pt x="0" y="0"/>
                </a:moveTo>
                <a:lnTo>
                  <a:pt x="1267691" y="0"/>
                </a:lnTo>
              </a:path>
            </a:pathLst>
          </a:custGeom>
          <a:ln w="4156">
            <a:solidFill>
              <a:srgbClr val="77805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671876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9094">
            <a:solidFill>
              <a:srgbClr val="FBC3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747461" y="6789419"/>
            <a:ext cx="1396537" cy="0"/>
          </a:xfrm>
          <a:custGeom>
            <a:avLst/>
            <a:gdLst/>
            <a:ahLst/>
            <a:cxnLst/>
            <a:rect l="l" t="t" r="r" b="b"/>
            <a:pathLst>
              <a:path w="1396537">
                <a:moveTo>
                  <a:pt x="0" y="0"/>
                </a:moveTo>
                <a:lnTo>
                  <a:pt x="1396537" y="0"/>
                </a:lnTo>
              </a:path>
            </a:pathLst>
          </a:custGeom>
          <a:ln w="33250">
            <a:solidFill>
              <a:srgbClr val="44A34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92951" y="1162857"/>
            <a:ext cx="483870" cy="736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00" spc="80" dirty="0" smtClean="0">
                <a:solidFill>
                  <a:srgbClr val="676767"/>
                </a:solidFill>
                <a:latin typeface="Arial"/>
                <a:cs typeface="Arial"/>
              </a:rPr>
              <a:t>I.</a:t>
            </a:r>
            <a:r>
              <a:rPr sz="400" spc="2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ENTRANCEPI.AZA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7438" y="1173711"/>
            <a:ext cx="869950" cy="179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50" spc="5" dirty="0" smtClean="0">
                <a:solidFill>
                  <a:srgbClr val="676767"/>
                </a:solidFill>
                <a:latin typeface="Times New Roman"/>
                <a:cs typeface="Times New Roman"/>
              </a:rPr>
              <a:t>+--</a:t>
            </a:r>
            <a:r>
              <a:rPr sz="850" spc="-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+</a:t>
            </a:r>
            <a:r>
              <a:rPr sz="850" spc="715" dirty="0" smtClean="0">
                <a:solidFill>
                  <a:srgbClr val="494949"/>
                </a:solidFill>
                <a:latin typeface="Times New Roman"/>
                <a:cs typeface="Times New Roman"/>
              </a:rPr>
              <a:t>-</a:t>
            </a:r>
            <a:r>
              <a:rPr sz="850" spc="775" dirty="0" smtClean="0">
                <a:solidFill>
                  <a:srgbClr val="494949"/>
                </a:solidFill>
                <a:latin typeface="Times New Roman"/>
                <a:cs typeface="Times New Roman"/>
              </a:rPr>
              <a:t>-</a:t>
            </a:r>
            <a:r>
              <a:rPr sz="1050" spc="585" dirty="0" smtClean="0">
                <a:solidFill>
                  <a:srgbClr val="676767"/>
                </a:solidFill>
                <a:latin typeface="Arial"/>
                <a:cs typeface="Arial"/>
              </a:rPr>
              <a:t>i</a:t>
            </a:r>
            <a:r>
              <a:rPr sz="1050" spc="14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1100" i="1" spc="320" dirty="0" smtClean="0">
                <a:solidFill>
                  <a:srgbClr val="595959"/>
                </a:solidFill>
                <a:latin typeface="Arial"/>
                <a:cs typeface="Arial"/>
              </a:rPr>
              <a:t>'f:</a:t>
            </a:r>
            <a:endParaRPr sz="11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29187" y="1247831"/>
            <a:ext cx="125984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50" spc="-210" dirty="0" smtClean="0">
                <a:solidFill>
                  <a:srgbClr val="569C38"/>
                </a:solidFill>
                <a:latin typeface="Times New Roman"/>
                <a:cs typeface="Times New Roman"/>
              </a:rPr>
              <a:t>.</a:t>
            </a:r>
            <a:r>
              <a:rPr sz="850" spc="-114" dirty="0" smtClean="0">
                <a:solidFill>
                  <a:srgbClr val="6E9154"/>
                </a:solidFill>
                <a:latin typeface="Times New Roman"/>
                <a:cs typeface="Times New Roman"/>
              </a:rPr>
              <a:t>4</a:t>
            </a:r>
            <a:r>
              <a:rPr sz="850" spc="-229" dirty="0" smtClean="0">
                <a:solidFill>
                  <a:srgbClr val="6E9154"/>
                </a:solidFill>
                <a:latin typeface="Times New Roman"/>
                <a:cs typeface="Times New Roman"/>
              </a:rPr>
              <a:t>1</a:t>
            </a:r>
            <a:r>
              <a:rPr sz="850" spc="495" dirty="0" smtClean="0">
                <a:solidFill>
                  <a:srgbClr val="494949"/>
                </a:solidFill>
                <a:latin typeface="Times New Roman"/>
                <a:cs typeface="Times New Roman"/>
              </a:rPr>
              <a:t>-</a:t>
            </a:r>
            <a:r>
              <a:rPr sz="850" spc="-35" dirty="0" smtClean="0">
                <a:solidFill>
                  <a:srgbClr val="7C7C7C"/>
                </a:solidFill>
                <a:latin typeface="Times New Roman"/>
                <a:cs typeface="Times New Roman"/>
              </a:rPr>
              <a:t>'::::=-+--+</a:t>
            </a:r>
            <a:r>
              <a:rPr sz="850" spc="-20" dirty="0" smtClean="0">
                <a:solidFill>
                  <a:srgbClr val="494949"/>
                </a:solidFill>
                <a:latin typeface="Times New Roman"/>
                <a:cs typeface="Times New Roman"/>
              </a:rPr>
              <a:t>------, </a:t>
            </a:r>
            <a:r>
              <a:rPr sz="850" spc="35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850" spc="5" dirty="0" smtClean="0">
                <a:solidFill>
                  <a:srgbClr val="7C7C7C"/>
                </a:solidFill>
                <a:latin typeface="Times New Roman"/>
                <a:cs typeface="Times New Roman"/>
              </a:rPr>
              <a:t>:  </a:t>
            </a:r>
            <a:r>
              <a:rPr sz="850" spc="-100" dirty="0" smtClean="0">
                <a:solidFill>
                  <a:srgbClr val="7C7C7C"/>
                </a:solidFill>
                <a:latin typeface="Times New Roman"/>
                <a:cs typeface="Times New Roman"/>
              </a:rPr>
              <a:t> </a:t>
            </a:r>
            <a:r>
              <a:rPr sz="1400" spc="-330" dirty="0" smtClean="0">
                <a:solidFill>
                  <a:srgbClr val="676767"/>
                </a:solidFill>
                <a:latin typeface="Arial"/>
                <a:cs typeface="Arial"/>
              </a:rPr>
              <a:t>:lANE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24024" y="1440642"/>
            <a:ext cx="753745" cy="1193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65" dirty="0" smtClean="0">
                <a:solidFill>
                  <a:srgbClr val="91908E"/>
                </a:solidFill>
                <a:latin typeface="Times New Roman"/>
                <a:cs typeface="Times New Roman"/>
              </a:rPr>
              <a:t>f-....,</a:t>
            </a:r>
            <a:r>
              <a:rPr sz="700" spc="60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700" spc="85" dirty="0" smtClean="0">
                <a:solidFill>
                  <a:srgbClr val="91908E"/>
                </a:solidFill>
                <a:latin typeface="Times New Roman"/>
                <a:cs typeface="Times New Roman"/>
              </a:rPr>
              <a:t>!+-::-+---'</a:t>
            </a:r>
            <a:endParaRPr sz="7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84638" y="1478742"/>
            <a:ext cx="566420" cy="2082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6530"/>
            <a:r>
              <a:rPr sz="400" spc="505" dirty="0" smtClean="0">
                <a:solidFill>
                  <a:srgbClr val="676767"/>
                </a:solidFill>
                <a:latin typeface="Arial"/>
                <a:cs typeface="Arial"/>
              </a:rPr>
              <a:t>EfHS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86995" indent="-74930">
              <a:spcBef>
                <a:spcPts val="60"/>
              </a:spcBef>
              <a:buClr>
                <a:srgbClr val="676767"/>
              </a:buClr>
              <a:buFont typeface="Times New Roman"/>
              <a:buAutoNum type="arabicPeriod" startAt="8"/>
              <a:tabLst>
                <a:tab pos="86995" algn="l"/>
              </a:tabLst>
            </a:pPr>
            <a:r>
              <a:rPr sz="450" spc="-75" dirty="0" smtClean="0">
                <a:solidFill>
                  <a:srgbClr val="676767"/>
                </a:solidFill>
                <a:latin typeface="Times New Roman"/>
                <a:cs typeface="Times New Roman"/>
              </a:rPr>
              <a:t>GUEST</a:t>
            </a:r>
            <a:r>
              <a:rPr sz="450" spc="-4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85" dirty="0" smtClean="0">
                <a:solidFill>
                  <a:srgbClr val="494949"/>
                </a:solidFill>
                <a:latin typeface="Times New Roman"/>
                <a:cs typeface="Times New Roman"/>
              </a:rPr>
              <a:t>T</a:t>
            </a:r>
            <a:r>
              <a:rPr sz="450" spc="-80" dirty="0" smtClean="0">
                <a:solidFill>
                  <a:srgbClr val="676767"/>
                </a:solidFill>
                <a:latin typeface="Times New Roman"/>
                <a:cs typeface="Times New Roman"/>
              </a:rPr>
              <a:t>OILETS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6995" indent="-74930">
              <a:lnSpc>
                <a:spcPts val="459"/>
              </a:lnSpc>
              <a:buClr>
                <a:srgbClr val="676767"/>
              </a:buClr>
              <a:buFont typeface="Times New Roman"/>
              <a:buAutoNum type="arabicPeriod" startAt="8"/>
              <a:tabLst>
                <a:tab pos="86995" algn="l"/>
              </a:tabLst>
            </a:pPr>
            <a:r>
              <a:rPr sz="450" spc="-50" dirty="0" smtClean="0">
                <a:solidFill>
                  <a:srgbClr val="595959"/>
                </a:solidFill>
                <a:latin typeface="Times New Roman"/>
                <a:cs typeface="Times New Roman"/>
              </a:rPr>
              <a:t>GRAND</a:t>
            </a:r>
            <a:r>
              <a:rPr sz="450" spc="-20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450" spc="-70" dirty="0" smtClean="0">
                <a:solidFill>
                  <a:srgbClr val="676767"/>
                </a:solidFill>
                <a:latin typeface="Times New Roman"/>
                <a:cs typeface="Times New Roman"/>
              </a:rPr>
              <a:t>FOUNTAIN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92951" y="1659427"/>
            <a:ext cx="999490" cy="81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50" spc="-15" dirty="0" smtClean="0">
                <a:solidFill>
                  <a:srgbClr val="676767"/>
                </a:solidFill>
                <a:latin typeface="Times New Roman"/>
                <a:cs typeface="Times New Roman"/>
              </a:rPr>
              <a:t>10</a:t>
            </a:r>
            <a:r>
              <a:rPr sz="450" spc="-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50" spc="-60" dirty="0" smtClean="0">
                <a:solidFill>
                  <a:srgbClr val="676767"/>
                </a:solidFill>
                <a:latin typeface="Times New Roman"/>
                <a:cs typeface="Times New Roman"/>
              </a:rPr>
              <a:t>EXPERENCE</a:t>
            </a:r>
            <a:r>
              <a:rPr sz="450" spc="-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·MUlTI</a:t>
            </a:r>
            <a:r>
              <a:rPr sz="450" spc="-4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00" spc="50" dirty="0" smtClean="0">
                <a:solidFill>
                  <a:srgbClr val="676767"/>
                </a:solidFill>
                <a:latin typeface="Times New Roman"/>
                <a:cs typeface="Times New Roman"/>
              </a:rPr>
              <a:t>CU$N:</a:t>
            </a:r>
            <a:r>
              <a:rPr sz="450" spc="-85" dirty="0" smtClean="0">
                <a:solidFill>
                  <a:srgbClr val="676767"/>
                </a:solidFill>
                <a:latin typeface="Times New Roman"/>
                <a:cs typeface="Times New Roman"/>
              </a:rPr>
              <a:t>RESTAURANT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24024" y="1690023"/>
            <a:ext cx="1365885" cy="1193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-5" dirty="0" smtClean="0">
                <a:solidFill>
                  <a:srgbClr val="91908E"/>
                </a:solidFill>
                <a:latin typeface="Times New Roman"/>
                <a:cs typeface="Times New Roman"/>
              </a:rPr>
              <a:t>f-----</a:t>
            </a:r>
            <a:r>
              <a:rPr sz="700" spc="-95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700" spc="225" dirty="0" smtClean="0">
                <a:solidFill>
                  <a:srgbClr val="A88C6D"/>
                </a:solidFill>
                <a:latin typeface="Times New Roman"/>
                <a:cs typeface="Times New Roman"/>
              </a:rPr>
              <a:t>-</a:t>
            </a:r>
            <a:r>
              <a:rPr sz="700" spc="90" dirty="0" smtClean="0">
                <a:solidFill>
                  <a:srgbClr val="A88C6D"/>
                </a:solidFill>
                <a:latin typeface="Times New Roman"/>
                <a:cs typeface="Times New Roman"/>
              </a:rPr>
              <a:t>-</a:t>
            </a:r>
            <a:r>
              <a:rPr sz="700" spc="55" dirty="0" smtClean="0">
                <a:solidFill>
                  <a:srgbClr val="91908E"/>
                </a:solidFill>
                <a:latin typeface="Times New Roman"/>
                <a:cs typeface="Times New Roman"/>
              </a:rPr>
              <a:t>f-f--::-l-</a:t>
            </a:r>
            <a:r>
              <a:rPr sz="700" dirty="0" smtClean="0">
                <a:solidFill>
                  <a:srgbClr val="91908E"/>
                </a:solidFill>
                <a:latin typeface="Times New Roman"/>
                <a:cs typeface="Times New Roman"/>
              </a:rPr>
              <a:t>-</a:t>
            </a:r>
            <a:r>
              <a:rPr sz="700" spc="-1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--1 </a:t>
            </a:r>
            <a:r>
              <a:rPr sz="700" spc="-75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II.ClU&amp;-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25" dirty="0" smtClean="0">
                <a:solidFill>
                  <a:srgbClr val="595959"/>
                </a:solidFill>
                <a:latin typeface="Arial"/>
                <a:cs typeface="Arial"/>
              </a:rPr>
              <a:t>flO</a:t>
            </a:r>
            <a:r>
              <a:rPr sz="400" spc="35" dirty="0" smtClean="0">
                <a:solidFill>
                  <a:srgbClr val="595959"/>
                </a:solidFill>
                <a:latin typeface="Arial"/>
                <a:cs typeface="Arial"/>
              </a:rPr>
              <a:t>W</a:t>
            </a:r>
            <a:r>
              <a:rPr sz="400" spc="-60" dirty="0" smtClean="0">
                <a:solidFill>
                  <a:srgbClr val="7C7C7C"/>
                </a:solidFill>
                <a:latin typeface="Arial"/>
                <a:cs typeface="Arial"/>
              </a:rPr>
              <a:t>ER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VAllEY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92951" y="1778000"/>
            <a:ext cx="518795" cy="736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00" spc="40" dirty="0" smtClean="0">
                <a:solidFill>
                  <a:srgbClr val="676767"/>
                </a:solidFill>
                <a:latin typeface="Arial"/>
                <a:cs typeface="Arial"/>
              </a:rPr>
              <a:t>1</a:t>
            </a:r>
            <a:r>
              <a:rPr sz="400" spc="35" dirty="0" smtClean="0">
                <a:solidFill>
                  <a:srgbClr val="676767"/>
                </a:solidFill>
                <a:latin typeface="Arial"/>
                <a:cs typeface="Arial"/>
              </a:rPr>
              <a:t>2</a:t>
            </a:r>
            <a:r>
              <a:rPr sz="400" spc="25" dirty="0" smtClean="0">
                <a:solidFill>
                  <a:srgbClr val="595959"/>
                </a:solidFill>
                <a:latin typeface="Arial"/>
                <a:cs typeface="Arial"/>
              </a:rPr>
              <a:t>!OXI'I</a:t>
            </a:r>
            <a:r>
              <a:rPr sz="400" spc="65" dirty="0" smtClean="0">
                <a:solidFill>
                  <a:srgbClr val="595959"/>
                </a:solidFill>
                <a:latin typeface="Arial"/>
                <a:cs typeface="Arial"/>
              </a:rPr>
              <a:t>G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ACADEMY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24024" y="1756872"/>
            <a:ext cx="1378585" cy="2330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050" spc="-20" dirty="0" smtClean="0">
                <a:solidFill>
                  <a:srgbClr val="91908E"/>
                </a:solidFill>
                <a:latin typeface="Times New Roman"/>
                <a:cs typeface="Times New Roman"/>
              </a:rPr>
              <a:t>r---</a:t>
            </a:r>
            <a:r>
              <a:rPr sz="1050" spc="-90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1050" spc="395" dirty="0" smtClean="0">
                <a:solidFill>
                  <a:srgbClr val="A88C6D"/>
                </a:solidFill>
                <a:latin typeface="Times New Roman"/>
                <a:cs typeface="Times New Roman"/>
              </a:rPr>
              <a:t>-</a:t>
            </a:r>
            <a:r>
              <a:rPr sz="1050" spc="-85" dirty="0" smtClean="0">
                <a:solidFill>
                  <a:srgbClr val="91908E"/>
                </a:solidFill>
                <a:latin typeface="Times New Roman"/>
                <a:cs typeface="Times New Roman"/>
              </a:rPr>
              <a:t>+--4--,--...j</a:t>
            </a:r>
            <a:r>
              <a:rPr sz="1050" spc="25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1450" spc="1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:</a:t>
            </a:r>
            <a:r>
              <a:rPr sz="1450" spc="1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1450" spc="200" dirty="0" smtClean="0">
                <a:solidFill>
                  <a:srgbClr val="676767"/>
                </a:solidFill>
                <a:latin typeface="Times New Roman"/>
                <a:cs typeface="Times New Roman"/>
              </a:rPr>
              <a:t>:=  </a:t>
            </a:r>
            <a:r>
              <a:rPr sz="1450" spc="-1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1450" spc="245" dirty="0" smtClean="0">
                <a:solidFill>
                  <a:srgbClr val="676767"/>
                </a:solidFill>
                <a:latin typeface="Times New Roman"/>
                <a:cs typeface="Times New Roman"/>
              </a:rPr>
              <a:t>y</a:t>
            </a: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24024" y="1911350"/>
            <a:ext cx="975360" cy="19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105" dirty="0" smtClean="0">
                <a:solidFill>
                  <a:srgbClr val="91908E"/>
                </a:solidFill>
                <a:latin typeface="Times New Roman"/>
                <a:cs typeface="Times New Roman"/>
              </a:rPr>
              <a:t>f--,</a:t>
            </a:r>
            <a:r>
              <a:rPr sz="700" spc="85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700" spc="150" dirty="0" smtClean="0">
                <a:solidFill>
                  <a:srgbClr val="91908E"/>
                </a:solidFill>
                <a:latin typeface="Times New Roman"/>
                <a:cs typeface="Times New Roman"/>
              </a:rPr>
              <a:t>+--+</a:t>
            </a:r>
            <a:r>
              <a:rPr sz="700" spc="85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700" spc="135" dirty="0" smtClean="0">
                <a:solidFill>
                  <a:srgbClr val="91908E"/>
                </a:solidFill>
                <a:latin typeface="Times New Roman"/>
                <a:cs typeface="Times New Roman"/>
              </a:rPr>
              <a:t>=---1</a:t>
            </a:r>
            <a:r>
              <a:rPr sz="700" spc="35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1150" spc="20" dirty="0" smtClean="0">
                <a:solidFill>
                  <a:srgbClr val="676767"/>
                </a:solidFill>
                <a:latin typeface="Courier New"/>
                <a:cs typeface="Courier New"/>
              </a:rPr>
              <a:t>:!</a:t>
            </a:r>
            <a:endParaRPr sz="1150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24763" y="1911350"/>
            <a:ext cx="386715" cy="19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150" spc="20" dirty="0" smtClean="0">
                <a:solidFill>
                  <a:srgbClr val="676767"/>
                </a:solidFill>
                <a:latin typeface="Courier New"/>
                <a:cs typeface="Courier New"/>
              </a:rPr>
              <a:t>PAAK</a:t>
            </a:r>
            <a:endParaRPr sz="1150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92951" y="2060631"/>
            <a:ext cx="833119" cy="2813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00" spc="-15" dirty="0" smtClean="0">
                <a:solidFill>
                  <a:srgbClr val="676767"/>
                </a:solidFill>
                <a:latin typeface="Arial"/>
                <a:cs typeface="Arial"/>
              </a:rPr>
              <a:t>17.ENJOY·CitlOREN'SWATERPARt::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-95" dirty="0" smtClean="0">
                <a:solidFill>
                  <a:srgbClr val="676767"/>
                </a:solidFill>
                <a:latin typeface="Arial"/>
                <a:cs typeface="Arial"/>
              </a:rPr>
              <a:t>1</a:t>
            </a:r>
            <a:r>
              <a:rPr sz="400" dirty="0" smtClean="0">
                <a:solidFill>
                  <a:srgbClr val="494949"/>
                </a:solidFill>
                <a:latin typeface="Arial"/>
                <a:cs typeface="Arial"/>
              </a:rPr>
              <a:t>8</a:t>
            </a:r>
            <a:r>
              <a:rPr sz="400" spc="45" dirty="0" smtClean="0">
                <a:solidFill>
                  <a:srgbClr val="676767"/>
                </a:solidFill>
                <a:latin typeface="Arial"/>
                <a:cs typeface="Arial"/>
              </a:rPr>
              <a:t>.</a:t>
            </a:r>
            <a:r>
              <a:rPr sz="400" spc="-60" dirty="0" smtClean="0">
                <a:solidFill>
                  <a:srgbClr val="676767"/>
                </a:solidFill>
                <a:latin typeface="Arial"/>
                <a:cs typeface="Arial"/>
              </a:rPr>
              <a:t>BASKET</a:t>
            </a:r>
            <a:r>
              <a:rPr sz="400" spc="1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40" dirty="0" smtClean="0">
                <a:solidFill>
                  <a:srgbClr val="676767"/>
                </a:solidFill>
                <a:latin typeface="Arial"/>
                <a:cs typeface="Arial"/>
              </a:rPr>
              <a:t>&amp;Al</a:t>
            </a:r>
            <a:r>
              <a:rPr sz="400" spc="35" dirty="0" smtClean="0">
                <a:solidFill>
                  <a:srgbClr val="676767"/>
                </a:solidFill>
                <a:latin typeface="Arial"/>
                <a:cs typeface="Arial"/>
              </a:rPr>
              <a:t>l</a:t>
            </a:r>
            <a:r>
              <a:rPr sz="400" spc="-35" dirty="0" smtClean="0">
                <a:solidFill>
                  <a:srgbClr val="676767"/>
                </a:solidFill>
                <a:latin typeface="Arial"/>
                <a:cs typeface="Arial"/>
              </a:rPr>
              <a:t>COURT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19.GOU</a:t>
            </a:r>
            <a:r>
              <a:rPr sz="400" spc="30" dirty="0" smtClean="0">
                <a:solidFill>
                  <a:srgbClr val="676767"/>
                </a:solidFill>
                <a:latin typeface="Arial"/>
                <a:cs typeface="Arial"/>
              </a:rPr>
              <a:t>'</a:t>
            </a:r>
            <a:r>
              <a:rPr sz="400" spc="-15" dirty="0" smtClean="0">
                <a:solidFill>
                  <a:srgbClr val="676767"/>
                </a:solidFill>
                <a:latin typeface="Arial"/>
                <a:cs typeface="Arial"/>
              </a:rPr>
              <a:t>PUTllNGGRE&amp;IS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R="65405" algn="ctr">
              <a:spcBef>
                <a:spcPts val="305"/>
              </a:spcBef>
            </a:pPr>
            <a:r>
              <a:rPr sz="400" spc="365" dirty="0" smtClean="0">
                <a:solidFill>
                  <a:srgbClr val="595959"/>
                </a:solidFill>
                <a:latin typeface="Arial"/>
                <a:cs typeface="Arial"/>
              </a:rPr>
              <a:t>GREENS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24024" y="2230351"/>
            <a:ext cx="757555" cy="1193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-15" dirty="0" smtClean="0">
                <a:solidFill>
                  <a:srgbClr val="7C7C7C"/>
                </a:solidFill>
                <a:latin typeface="Times New Roman"/>
                <a:cs typeface="Times New Roman"/>
              </a:rPr>
              <a:t>f-</a:t>
            </a:r>
            <a:r>
              <a:rPr sz="700" u="sng" spc="-15" dirty="0" smtClean="0">
                <a:solidFill>
                  <a:srgbClr val="7C7C7C"/>
                </a:solidFill>
                <a:latin typeface="Times New Roman"/>
                <a:cs typeface="Times New Roman"/>
              </a:rPr>
              <a:t>   </a:t>
            </a:r>
            <a:r>
              <a:rPr sz="700" u="sng" spc="-35" dirty="0" smtClean="0">
                <a:solidFill>
                  <a:srgbClr val="7C7C7C"/>
                </a:solidFill>
                <a:latin typeface="Times New Roman"/>
                <a:cs typeface="Times New Roman"/>
              </a:rPr>
              <a:t> </a:t>
            </a:r>
            <a:r>
              <a:rPr sz="700" spc="-15" dirty="0" smtClean="0">
                <a:solidFill>
                  <a:srgbClr val="7C7C7C"/>
                </a:solidFill>
                <a:latin typeface="Times New Roman"/>
                <a:cs typeface="Times New Roman"/>
              </a:rPr>
              <a:t>,=f-f-:':--</a:t>
            </a:r>
            <a:r>
              <a:rPr sz="700" spc="-95" dirty="0" smtClean="0">
                <a:solidFill>
                  <a:srgbClr val="7C7C7C"/>
                </a:solidFill>
                <a:latin typeface="Times New Roman"/>
                <a:cs typeface="Times New Roman"/>
              </a:rPr>
              <a:t>1</a:t>
            </a:r>
            <a:r>
              <a:rPr sz="700" spc="135" dirty="0" smtClean="0">
                <a:solidFill>
                  <a:srgbClr val="494949"/>
                </a:solidFill>
                <a:latin typeface="Times New Roman"/>
                <a:cs typeface="Times New Roman"/>
              </a:rPr>
              <a:t>-=---</a:t>
            </a:r>
            <a:endParaRPr sz="7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35893" y="2322253"/>
            <a:ext cx="1122680" cy="88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500" spc="180" dirty="0" smtClean="0">
                <a:solidFill>
                  <a:srgbClr val="91908E"/>
                </a:solidFill>
                <a:latin typeface="Arial"/>
                <a:cs typeface="Arial"/>
              </a:rPr>
              <a:t>'-'----'-=--_j </a:t>
            </a:r>
            <a:r>
              <a:rPr sz="500" spc="-45" dirty="0" smtClean="0">
                <a:solidFill>
                  <a:srgbClr val="91908E"/>
                </a:solidFill>
                <a:latin typeface="Arial"/>
                <a:cs typeface="Arial"/>
              </a:rPr>
              <a:t> </a:t>
            </a:r>
            <a:r>
              <a:rPr sz="450" dirty="0" smtClean="0">
                <a:solidFill>
                  <a:srgbClr val="595959"/>
                </a:solidFill>
                <a:latin typeface="Times New Roman"/>
                <a:cs typeface="Times New Roman"/>
              </a:rPr>
              <a:t>22.GOlf</a:t>
            </a:r>
            <a:r>
              <a:rPr sz="450" spc="25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ACADEMY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84638" y="2386792"/>
            <a:ext cx="752475" cy="276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50" spc="-5" dirty="0" smtClean="0">
                <a:solidFill>
                  <a:srgbClr val="676767"/>
                </a:solidFill>
                <a:latin typeface="Times New Roman"/>
                <a:cs typeface="Times New Roman"/>
              </a:rPr>
              <a:t>23</a:t>
            </a:r>
            <a:r>
              <a:rPr sz="450" spc="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50" spc="5" dirty="0" smtClean="0">
                <a:solidFill>
                  <a:srgbClr val="676767"/>
                </a:solidFill>
                <a:latin typeface="Times New Roman"/>
                <a:cs typeface="Times New Roman"/>
              </a:rPr>
              <a:t>GOlf </a:t>
            </a:r>
            <a:r>
              <a:rPr sz="450" spc="-60" dirty="0" smtClean="0">
                <a:solidFill>
                  <a:srgbClr val="676767"/>
                </a:solidFill>
                <a:latin typeface="Times New Roman"/>
                <a:cs typeface="Times New Roman"/>
              </a:rPr>
              <a:t>DRIVING </a:t>
            </a:r>
            <a:r>
              <a:rPr sz="450" spc="-65" dirty="0" smtClean="0">
                <a:solidFill>
                  <a:srgbClr val="595959"/>
                </a:solidFill>
                <a:latin typeface="Times New Roman"/>
                <a:cs typeface="Times New Roman"/>
              </a:rPr>
              <a:t>RANGE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50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2</a:t>
            </a:r>
            <a:r>
              <a:rPr sz="400" spc="-10" dirty="0" smtClean="0">
                <a:solidFill>
                  <a:srgbClr val="494949"/>
                </a:solidFill>
                <a:latin typeface="Arial"/>
                <a:cs typeface="Arial"/>
              </a:rPr>
              <a:t>4</a:t>
            </a:r>
            <a:r>
              <a:rPr sz="400" spc="25" dirty="0" smtClean="0">
                <a:solidFill>
                  <a:srgbClr val="494949"/>
                </a:solidFill>
                <a:latin typeface="Arial"/>
                <a:cs typeface="Arial"/>
              </a:rPr>
              <a:t>.</a:t>
            </a: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GAZSO</a:t>
            </a:r>
            <a:r>
              <a:rPr sz="400" spc="-6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25" dirty="0" smtClean="0">
                <a:solidFill>
                  <a:srgbClr val="676767"/>
                </a:solidFill>
                <a:latin typeface="Arial"/>
                <a:cs typeface="Arial"/>
              </a:rPr>
              <a:t>SNACK</a:t>
            </a:r>
            <a:r>
              <a:rPr sz="400" spc="-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BAR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25.fl0WERLANE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15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26</a:t>
            </a:r>
            <a:r>
              <a:rPr sz="400" spc="25" dirty="0" smtClean="0">
                <a:solidFill>
                  <a:srgbClr val="676767"/>
                </a:solidFill>
                <a:latin typeface="Arial"/>
                <a:cs typeface="Arial"/>
              </a:rPr>
              <a:t>.</a:t>
            </a:r>
            <a:r>
              <a:rPr sz="400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-20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50" i="1" spc="50" dirty="0" smtClean="0">
                <a:solidFill>
                  <a:srgbClr val="676767"/>
                </a:solidFill>
                <a:latin typeface="Arial"/>
                <a:cs typeface="Arial"/>
              </a:rPr>
              <a:t>'</a:t>
            </a:r>
            <a:r>
              <a:rPr sz="450" i="1" spc="35" dirty="0" smtClean="0">
                <a:solidFill>
                  <a:srgbClr val="676767"/>
                </a:solidFill>
                <a:latin typeface="Arial"/>
                <a:cs typeface="Arial"/>
              </a:rPr>
              <a:t>0</a:t>
            </a:r>
            <a:r>
              <a:rPr sz="450" i="1" spc="3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15" dirty="0" smtClean="0">
                <a:solidFill>
                  <a:srgbClr val="676767"/>
                </a:solidFill>
                <a:latin typeface="Arial"/>
                <a:cs typeface="Arial"/>
              </a:rPr>
              <a:t>LAWN</a:t>
            </a:r>
            <a:r>
              <a:rPr sz="400" spc="-5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50" spc="-60" dirty="0" smtClean="0">
                <a:solidFill>
                  <a:srgbClr val="676767"/>
                </a:solidFill>
                <a:latin typeface="Arial"/>
                <a:cs typeface="Arial"/>
              </a:rPr>
              <a:t>'I'ENNS </a:t>
            </a:r>
            <a:r>
              <a:rPr sz="400" spc="20" dirty="0" smtClean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400" spc="-25" dirty="0" smtClean="0">
                <a:solidFill>
                  <a:srgbClr val="676767"/>
                </a:solidFill>
                <a:latin typeface="Arial"/>
                <a:cs typeface="Arial"/>
              </a:rPr>
              <a:t>CADEMY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15"/>
              </a:lnSpc>
            </a:pPr>
            <a:r>
              <a:rPr sz="400" spc="15" dirty="0" smtClean="0">
                <a:solidFill>
                  <a:srgbClr val="676767"/>
                </a:solidFill>
                <a:latin typeface="Arial"/>
                <a:cs typeface="Arial"/>
              </a:rPr>
              <a:t>2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8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CRiCKET </a:t>
            </a:r>
            <a:r>
              <a:rPr sz="400" spc="-15" dirty="0" smtClean="0">
                <a:solidFill>
                  <a:srgbClr val="595959"/>
                </a:solidFill>
                <a:latin typeface="Arial"/>
                <a:cs typeface="Arial"/>
              </a:rPr>
              <a:t>ACADE</a:t>
            </a:r>
            <a:r>
              <a:rPr sz="400" spc="-5" dirty="0" smtClean="0">
                <a:solidFill>
                  <a:srgbClr val="595959"/>
                </a:solidFill>
                <a:latin typeface="Arial"/>
                <a:cs typeface="Arial"/>
              </a:rPr>
              <a:t>M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70"/>
              </a:lnSpc>
            </a:pPr>
            <a:r>
              <a:rPr sz="450" spc="-5" dirty="0" smtClean="0">
                <a:solidFill>
                  <a:srgbClr val="676767"/>
                </a:solidFill>
                <a:latin typeface="Times New Roman"/>
                <a:cs typeface="Times New Roman"/>
              </a:rPr>
              <a:t>29</a:t>
            </a:r>
            <a:r>
              <a:rPr sz="450" spc="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.CA</a:t>
            </a:r>
            <a:r>
              <a:rPr sz="450" spc="-5" dirty="0" smtClean="0">
                <a:solidFill>
                  <a:srgbClr val="676767"/>
                </a:solidFill>
                <a:latin typeface="Times New Roman"/>
                <a:cs typeface="Times New Roman"/>
              </a:rPr>
              <a:t>l</a:t>
            </a:r>
            <a:r>
              <a:rPr sz="450" spc="-130" dirty="0" smtClean="0">
                <a:solidFill>
                  <a:srgbClr val="676767"/>
                </a:solidFill>
                <a:latin typeface="Times New Roman"/>
                <a:cs typeface="Times New Roman"/>
              </a:rPr>
              <a:t>Y</a:t>
            </a:r>
            <a:r>
              <a:rPr sz="450" spc="-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60" dirty="0" smtClean="0">
                <a:solidFill>
                  <a:srgbClr val="494949"/>
                </a:solidFill>
                <a:latin typeface="Times New Roman"/>
                <a:cs typeface="Times New Roman"/>
              </a:rPr>
              <a:t>NEEO</a:t>
            </a:r>
            <a:r>
              <a:rPr sz="450" spc="-40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450" spc="-45" dirty="0" smtClean="0">
                <a:solidFill>
                  <a:srgbClr val="676767"/>
                </a:solidFill>
                <a:latin typeface="Times New Roman"/>
                <a:cs typeface="Times New Roman"/>
              </a:rPr>
              <a:t>SHOPS</a:t>
            </a:r>
            <a:r>
              <a:rPr sz="450" spc="-6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25" dirty="0" smtClean="0">
                <a:solidFill>
                  <a:srgbClr val="595959"/>
                </a:solidFill>
                <a:latin typeface="Times New Roman"/>
                <a:cs typeface="Times New Roman"/>
              </a:rPr>
              <a:t>•</a:t>
            </a:r>
            <a:r>
              <a:rPr sz="450" spc="-70" dirty="0" smtClean="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sz="450" spc="-75" dirty="0" smtClean="0">
                <a:solidFill>
                  <a:srgbClr val="676767"/>
                </a:solidFill>
                <a:latin typeface="Times New Roman"/>
                <a:cs typeface="Times New Roman"/>
              </a:rPr>
              <a:t>KIOSKS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15"/>
              </a:lnSpc>
            </a:pPr>
            <a:r>
              <a:rPr sz="400" dirty="0" smtClean="0">
                <a:solidFill>
                  <a:srgbClr val="595959"/>
                </a:solidFill>
                <a:latin typeface="Arial"/>
                <a:cs typeface="Arial"/>
              </a:rPr>
              <a:t>;nSENIQf!:</a:t>
            </a:r>
            <a:r>
              <a:rPr sz="400" spc="-8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QnzEN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 COURT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31</a:t>
            </a: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.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5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32.FLOWERLANE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33.MUANOV!Gfi'A&amp;I...E800TH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86995" indent="-74930">
              <a:lnSpc>
                <a:spcPts val="459"/>
              </a:lnSpc>
              <a:buClr>
                <a:srgbClr val="595959"/>
              </a:buClr>
              <a:buFont typeface="Arial"/>
              <a:buAutoNum type="arabicPeriod" startAt="34"/>
              <a:tabLst>
                <a:tab pos="86995" algn="l"/>
              </a:tabLst>
            </a:pPr>
            <a:r>
              <a:rPr sz="400" spc="-60" dirty="0" smtClean="0">
                <a:solidFill>
                  <a:srgbClr val="676767"/>
                </a:solidFill>
                <a:latin typeface="Arial"/>
                <a:cs typeface="Arial"/>
              </a:rPr>
              <a:t>NURSERY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SCHOOl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86995" indent="-74930">
              <a:lnSpc>
                <a:spcPts val="415"/>
              </a:lnSpc>
              <a:buClr>
                <a:srgbClr val="595959"/>
              </a:buClr>
              <a:buFont typeface="Arial"/>
              <a:buAutoNum type="arabicPeriod" startAt="34"/>
              <a:tabLst>
                <a:tab pos="86995" algn="l"/>
              </a:tabLst>
            </a:pPr>
            <a:r>
              <a:rPr sz="400" spc="-35" dirty="0" smtClean="0">
                <a:solidFill>
                  <a:srgbClr val="676767"/>
                </a:solidFill>
                <a:latin typeface="Arial"/>
                <a:cs typeface="Arial"/>
              </a:rPr>
              <a:t>NUR:SNG 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HOME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50" spc="-40" dirty="0" smtClean="0">
                <a:solidFill>
                  <a:srgbClr val="676767"/>
                </a:solidFill>
                <a:latin typeface="Arial"/>
                <a:cs typeface="Arial"/>
              </a:rPr>
              <a:t>36.TAXIST.......,</a:t>
            </a:r>
            <a:endParaRPr sz="45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3</a:t>
            </a:r>
            <a:r>
              <a:rPr sz="400" spc="-45" dirty="0" smtClean="0">
                <a:solidFill>
                  <a:srgbClr val="676767"/>
                </a:solidFill>
                <a:latin typeface="Arial"/>
                <a:cs typeface="Arial"/>
              </a:rPr>
              <a:t>7</a:t>
            </a:r>
            <a:r>
              <a:rPr sz="400" spc="4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40" dirty="0" smtClean="0">
                <a:solidFill>
                  <a:srgbClr val="595959"/>
                </a:solidFill>
                <a:latin typeface="Arial"/>
                <a:cs typeface="Arial"/>
              </a:rPr>
              <a:t>PRIMARY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50" spc="-55" dirty="0" smtClean="0">
                <a:solidFill>
                  <a:srgbClr val="676767"/>
                </a:solidFill>
                <a:latin typeface="Arial"/>
                <a:cs typeface="Arial"/>
              </a:rPr>
              <a:t>SCHOOl..</a:t>
            </a:r>
            <a:endParaRPr sz="45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50" dirty="0" smtClean="0">
                <a:solidFill>
                  <a:srgbClr val="676767"/>
                </a:solidFill>
                <a:latin typeface="Times New Roman"/>
                <a:cs typeface="Times New Roman"/>
              </a:rPr>
              <a:t>38</a:t>
            </a:r>
            <a:r>
              <a:rPr sz="450" spc="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05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39</a:t>
            </a: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.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5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50" i="1" spc="5" dirty="0" smtClean="0">
                <a:solidFill>
                  <a:srgbClr val="494949"/>
                </a:solidFill>
                <a:latin typeface="Times New Roman"/>
                <a:cs typeface="Times New Roman"/>
              </a:rPr>
              <a:t>40.</a:t>
            </a:r>
            <a:r>
              <a:rPr sz="400" spc="5" dirty="0" smtClean="0">
                <a:solidFill>
                  <a:srgbClr val="7C7C7C"/>
                </a:solidFill>
                <a:latin typeface="Arial"/>
                <a:cs typeface="Arial"/>
              </a:rPr>
              <a:t>flOWER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0"/>
              </a:lnSpc>
            </a:pPr>
            <a:r>
              <a:rPr sz="400" dirty="0" smtClean="0">
                <a:solidFill>
                  <a:srgbClr val="262321"/>
                </a:solidFill>
                <a:latin typeface="Arial"/>
                <a:cs typeface="Arial"/>
              </a:rPr>
              <a:t>4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400" spc="30" dirty="0" smtClean="0">
                <a:solidFill>
                  <a:srgbClr val="7C7C7C"/>
                </a:solidFill>
                <a:latin typeface="Arial"/>
                <a:cs typeface="Arial"/>
              </a:rPr>
              <a:t>.fl0WER8ID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-20" dirty="0" smtClean="0">
                <a:solidFill>
                  <a:srgbClr val="595959"/>
                </a:solidFill>
                <a:latin typeface="Arial"/>
                <a:cs typeface="Arial"/>
              </a:rPr>
              <a:t>.¢AMPHITHEATER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"/>
              </a:spcBef>
            </a:pPr>
            <a:r>
              <a:rPr sz="400" spc="2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O</a:t>
            </a:r>
            <a:r>
              <a:rPr sz="400" spc="45" dirty="0" smtClean="0">
                <a:solidFill>
                  <a:srgbClr val="7C7C7C"/>
                </a:solidFill>
                <a:latin typeface="Arial"/>
                <a:cs typeface="Arial"/>
              </a:rPr>
              <a:t>.</a:t>
            </a:r>
            <a:r>
              <a:rPr sz="400" spc="-50" dirty="0" smtClean="0">
                <a:solidFill>
                  <a:srgbClr val="595959"/>
                </a:solidFill>
                <a:latin typeface="Arial"/>
                <a:cs typeface="Arial"/>
              </a:rPr>
              <a:t>ZEN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25" dirty="0" smtClean="0">
                <a:solidFill>
                  <a:srgbClr val="676767"/>
                </a:solidFill>
                <a:latin typeface="Arial"/>
                <a:cs typeface="Arial"/>
              </a:rPr>
              <a:t>GARDEN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220" dirty="0" smtClean="0">
                <a:solidFill>
                  <a:srgbClr val="262321"/>
                </a:solidFill>
                <a:latin typeface="Arial"/>
                <a:cs typeface="Arial"/>
              </a:rPr>
              <a:t>.</a:t>
            </a:r>
            <a:r>
              <a:rPr sz="400" spc="-25" dirty="0" smtClean="0">
                <a:solidFill>
                  <a:srgbClr val="262321"/>
                </a:solidFill>
                <a:latin typeface="Arial"/>
                <a:cs typeface="Arial"/>
              </a:rPr>
              <a:t> 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25" dirty="0" smtClean="0">
                <a:solidFill>
                  <a:srgbClr val="7C7C7C"/>
                </a:solidFill>
                <a:latin typeface="Arial"/>
                <a:cs typeface="Arial"/>
              </a:rPr>
              <a:t>P,.t..K</a:t>
            </a:r>
            <a:r>
              <a:rPr sz="400" spc="-5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5" dirty="0" smtClean="0">
                <a:solidFill>
                  <a:srgbClr val="676767"/>
                </a:solidFill>
                <a:latin typeface="Arial"/>
                <a:cs typeface="Arial"/>
              </a:rPr>
              <a:t>VIEW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15" dirty="0" smtClean="0">
                <a:solidFill>
                  <a:srgbClr val="595959"/>
                </a:solidFill>
                <a:latin typeface="Arial"/>
                <a:cs typeface="Arial"/>
              </a:rPr>
              <a:t>GA</a:t>
            </a:r>
            <a:r>
              <a:rPr sz="400" spc="-25" dirty="0" smtClean="0">
                <a:solidFill>
                  <a:srgbClr val="595959"/>
                </a:solidFill>
                <a:latin typeface="Arial"/>
                <a:cs typeface="Arial"/>
              </a:rPr>
              <a:t>Z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EBO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10" dirty="0" smtClean="0">
                <a:solidFill>
                  <a:srgbClr val="595959"/>
                </a:solidFill>
                <a:latin typeface="Arial"/>
                <a:cs typeface="Arial"/>
              </a:rPr>
              <a:t>4</a:t>
            </a:r>
            <a:r>
              <a:rPr sz="400" spc="-40" dirty="0" smtClean="0">
                <a:solidFill>
                  <a:srgbClr val="595959"/>
                </a:solidFill>
                <a:latin typeface="Arial"/>
                <a:cs typeface="Arial"/>
              </a:rPr>
              <a:t>5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35" dirty="0" smtClean="0">
                <a:solidFill>
                  <a:srgbClr val="676767"/>
                </a:solidFill>
                <a:latin typeface="Arial"/>
                <a:cs typeface="Arial"/>
              </a:rPr>
              <a:t>8A.OMINTON</a:t>
            </a:r>
            <a:r>
              <a:rPr sz="400" spc="-1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COURT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-5" dirty="0" smtClean="0">
                <a:solidFill>
                  <a:srgbClr val="595959"/>
                </a:solidFill>
                <a:latin typeface="Arial"/>
                <a:cs typeface="Arial"/>
              </a:rPr>
              <a:t>46.</a:t>
            </a:r>
            <a:r>
              <a:rPr sz="400" spc="-7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25" dirty="0" smtClean="0">
                <a:solidFill>
                  <a:srgbClr val="676767"/>
                </a:solidFill>
                <a:latin typeface="Arial"/>
                <a:cs typeface="Arial"/>
              </a:rPr>
              <a:t>8AOMINTON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dirty="0" smtClean="0">
                <a:solidFill>
                  <a:srgbClr val="595959"/>
                </a:solidFill>
                <a:latin typeface="Arial"/>
                <a:cs typeface="Arial"/>
              </a:rPr>
              <a:t>ACADE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M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Y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0"/>
              </a:lnSpc>
            </a:pPr>
            <a:r>
              <a:rPr sz="400" spc="-5" dirty="0" smtClean="0">
                <a:solidFill>
                  <a:srgbClr val="595959"/>
                </a:solidFill>
                <a:latin typeface="Arial"/>
                <a:cs typeface="Arial"/>
              </a:rPr>
              <a:t>4</a:t>
            </a:r>
            <a:r>
              <a:rPr sz="400" spc="-20" dirty="0" smtClean="0">
                <a:solidFill>
                  <a:srgbClr val="595959"/>
                </a:solidFill>
                <a:latin typeface="Arial"/>
                <a:cs typeface="Arial"/>
              </a:rPr>
              <a:t>7</a:t>
            </a:r>
            <a:r>
              <a:rPr sz="400" spc="-5" dirty="0" smtClean="0">
                <a:solidFill>
                  <a:srgbClr val="7C7C7C"/>
                </a:solidFill>
                <a:latin typeface="Arial"/>
                <a:cs typeface="Arial"/>
              </a:rPr>
              <a:t>.Fl0WERI.ANE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30"/>
              </a:lnSpc>
            </a:pPr>
            <a:r>
              <a:rPr sz="450" spc="-40" dirty="0" smtClean="0">
                <a:solidFill>
                  <a:srgbClr val="494949"/>
                </a:solidFill>
                <a:latin typeface="Times New Roman"/>
                <a:cs typeface="Times New Roman"/>
              </a:rPr>
              <a:t>-4</a:t>
            </a:r>
            <a:r>
              <a:rPr sz="450" spc="-100" dirty="0" smtClean="0">
                <a:solidFill>
                  <a:srgbClr val="494949"/>
                </a:solidFill>
                <a:latin typeface="Times New Roman"/>
                <a:cs typeface="Times New Roman"/>
              </a:rPr>
              <a:t>8</a:t>
            </a:r>
            <a:r>
              <a:rPr sz="450" spc="45" dirty="0" smtClean="0">
                <a:solidFill>
                  <a:srgbClr val="7C7C7C"/>
                </a:solidFill>
                <a:latin typeface="Times New Roman"/>
                <a:cs typeface="Times New Roman"/>
              </a:rPr>
              <a:t>.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50" i="1" spc="15" dirty="0" smtClean="0">
                <a:solidFill>
                  <a:srgbClr val="595959"/>
                </a:solidFill>
                <a:latin typeface="Times New Roman"/>
                <a:cs typeface="Times New Roman"/>
              </a:rPr>
              <a:t>4</a:t>
            </a:r>
            <a:r>
              <a:rPr sz="450" i="1" spc="-50" dirty="0" smtClean="0">
                <a:solidFill>
                  <a:srgbClr val="595959"/>
                </a:solidFill>
                <a:latin typeface="Times New Roman"/>
                <a:cs typeface="Times New Roman"/>
              </a:rPr>
              <a:t>?</a:t>
            </a:r>
            <a:r>
              <a:rPr sz="450" i="1" spc="45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400" spc="-25" dirty="0" smtClean="0">
                <a:solidFill>
                  <a:srgbClr val="676767"/>
                </a:solidFill>
                <a:latin typeface="Arial"/>
                <a:cs typeface="Arial"/>
              </a:rPr>
              <a:t>YOG..VMEOrTAlK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)N</a:t>
            </a:r>
            <a:r>
              <a:rPr sz="400" spc="1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35" dirty="0" smtClean="0">
                <a:solidFill>
                  <a:srgbClr val="676767"/>
                </a:solidFill>
                <a:latin typeface="Arial"/>
                <a:cs typeface="Arial"/>
              </a:rPr>
              <a:t>COURT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50" spc="-25" dirty="0" smtClean="0">
                <a:solidFill>
                  <a:srgbClr val="595959"/>
                </a:solidFill>
                <a:latin typeface="Times New Roman"/>
                <a:cs typeface="Times New Roman"/>
              </a:rPr>
              <a:t>.5</a:t>
            </a:r>
            <a:r>
              <a:rPr sz="450" spc="-95" dirty="0" smtClean="0">
                <a:solidFill>
                  <a:srgbClr val="595959"/>
                </a:solidFill>
                <a:latin typeface="Times New Roman"/>
                <a:cs typeface="Times New Roman"/>
              </a:rPr>
              <a:t>0</a:t>
            </a:r>
            <a:r>
              <a:rPr sz="450" spc="45" dirty="0" smtClean="0">
                <a:solidFill>
                  <a:srgbClr val="7C7C7C"/>
                </a:solidFill>
                <a:latin typeface="Times New Roman"/>
                <a:cs typeface="Times New Roman"/>
              </a:rPr>
              <a:t>.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-6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7C7C7C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50" spc="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5L</a:t>
            </a:r>
            <a:r>
              <a:rPr sz="450" spc="-75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45" dirty="0" smtClean="0">
                <a:solidFill>
                  <a:srgbClr val="676767"/>
                </a:solidFill>
                <a:latin typeface="Times New Roman"/>
                <a:cs typeface="Times New Roman"/>
              </a:rPr>
              <a:t>VICTORWI</a:t>
            </a:r>
            <a:r>
              <a:rPr sz="450" spc="15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60" dirty="0" smtClean="0">
                <a:solidFill>
                  <a:srgbClr val="676767"/>
                </a:solidFill>
                <a:latin typeface="Times New Roman"/>
                <a:cs typeface="Times New Roman"/>
              </a:rPr>
              <a:t>GARDEN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15"/>
              </a:lnSpc>
            </a:pPr>
            <a:r>
              <a:rPr sz="400" spc="60" dirty="0" smtClean="0">
                <a:solidFill>
                  <a:srgbClr val="676767"/>
                </a:solidFill>
                <a:latin typeface="Arial"/>
                <a:cs typeface="Arial"/>
              </a:rPr>
              <a:t>5</a:t>
            </a:r>
            <a:r>
              <a:rPr sz="400" spc="75" dirty="0" smtClean="0">
                <a:solidFill>
                  <a:srgbClr val="676767"/>
                </a:solidFill>
                <a:latin typeface="Arial"/>
                <a:cs typeface="Arial"/>
              </a:rPr>
              <a:t>2</a:t>
            </a:r>
            <a:r>
              <a:rPr sz="400" spc="270" dirty="0" smtClean="0">
                <a:solidFill>
                  <a:srgbClr val="676767"/>
                </a:solidFill>
                <a:latin typeface="Arial"/>
                <a:cs typeface="Arial"/>
              </a:rPr>
              <a:t>flOWER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5</a:t>
            </a:r>
            <a:r>
              <a:rPr sz="400" spc="-45" dirty="0" smtClean="0">
                <a:solidFill>
                  <a:srgbClr val="676767"/>
                </a:solidFill>
                <a:latin typeface="Arial"/>
                <a:cs typeface="Arial"/>
              </a:rPr>
              <a:t>3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5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20" dirty="0" smtClean="0">
                <a:solidFill>
                  <a:srgbClr val="595959"/>
                </a:solidFill>
                <a:latin typeface="Arial"/>
                <a:cs typeface="Arial"/>
              </a:rPr>
              <a:t>5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4</a:t>
            </a:r>
            <a:r>
              <a:rPr sz="400" spc="4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-6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55</a:t>
            </a: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.</a:t>
            </a:r>
            <a:r>
              <a:rPr sz="400" spc="-20" dirty="0" smtClean="0">
                <a:solidFill>
                  <a:srgbClr val="7C7C7C"/>
                </a:solidFill>
                <a:latin typeface="Arial"/>
                <a:cs typeface="Arial"/>
              </a:rPr>
              <a:t>FlOWER</a:t>
            </a:r>
            <a:r>
              <a:rPr sz="400" spc="-5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348615">
              <a:lnSpc>
                <a:spcPct val="81500"/>
              </a:lnSpc>
              <a:spcBef>
                <a:spcPts val="35"/>
              </a:spcBef>
            </a:pP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5</a:t>
            </a:r>
            <a:r>
              <a:rPr sz="400" spc="-45" dirty="0" smtClean="0">
                <a:solidFill>
                  <a:srgbClr val="676767"/>
                </a:solidFill>
                <a:latin typeface="Arial"/>
                <a:cs typeface="Arial"/>
              </a:rPr>
              <a:t>6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15" dirty="0" smtClean="0">
                <a:solidFill>
                  <a:srgbClr val="595959"/>
                </a:solidFill>
                <a:latin typeface="Arial"/>
                <a:cs typeface="Arial"/>
              </a:rPr>
              <a:t>CRfCHE</a:t>
            </a:r>
            <a:r>
              <a:rPr sz="400" spc="-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50" i="1" dirty="0" smtClean="0">
                <a:solidFill>
                  <a:srgbClr val="676767"/>
                </a:solidFill>
                <a:latin typeface="Times New Roman"/>
                <a:cs typeface="Times New Roman"/>
              </a:rPr>
              <a:t>S7</a:t>
            </a:r>
            <a:r>
              <a:rPr sz="450" i="1" spc="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5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50" dirty="0" smtClean="0">
                <a:solidFill>
                  <a:srgbClr val="676767"/>
                </a:solidFill>
                <a:latin typeface="Times New Roman"/>
                <a:cs typeface="Times New Roman"/>
              </a:rPr>
              <a:t>58</a:t>
            </a:r>
            <a:r>
              <a:rPr sz="450" spc="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FLO</a:t>
            </a:r>
            <a:r>
              <a:rPr sz="400" spc="-6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7C7C7C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15"/>
              </a:lnSpc>
            </a:pPr>
            <a:r>
              <a:rPr sz="400" spc="20" dirty="0" smtClean="0">
                <a:solidFill>
                  <a:srgbClr val="595959"/>
                </a:solidFill>
                <a:latin typeface="Arial"/>
                <a:cs typeface="Arial"/>
              </a:rPr>
              <a:t>5'</a:t>
            </a:r>
            <a:r>
              <a:rPr sz="400" spc="-35" dirty="0" smtClean="0">
                <a:solidFill>
                  <a:srgbClr val="595959"/>
                </a:solidFill>
                <a:latin typeface="Arial"/>
                <a:cs typeface="Arial"/>
              </a:rPr>
              <a:t>/</a:t>
            </a:r>
            <a:r>
              <a:rPr sz="400" spc="30" dirty="0" smtClean="0">
                <a:solidFill>
                  <a:srgbClr val="7C7C7C"/>
                </a:solidFill>
                <a:latin typeface="Arial"/>
                <a:cs typeface="Arial"/>
              </a:rPr>
              <a:t>.flO</a:t>
            </a:r>
            <a:r>
              <a:rPr sz="400" spc="45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25" dirty="0" smtClean="0">
                <a:solidFill>
                  <a:srgbClr val="7C7C7C"/>
                </a:solidFill>
                <a:latin typeface="Arial"/>
                <a:cs typeface="Arial"/>
              </a:rPr>
              <a:t>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70"/>
              </a:lnSpc>
            </a:pPr>
            <a:r>
              <a:rPr sz="450" i="1" spc="15" dirty="0" smtClean="0">
                <a:solidFill>
                  <a:srgbClr val="494949"/>
                </a:solidFill>
                <a:latin typeface="Times New Roman"/>
                <a:cs typeface="Times New Roman"/>
              </a:rPr>
              <a:t>6</a:t>
            </a:r>
            <a:r>
              <a:rPr sz="450" i="1" spc="-45" dirty="0" smtClean="0">
                <a:solidFill>
                  <a:srgbClr val="494949"/>
                </a:solidFill>
                <a:latin typeface="Times New Roman"/>
                <a:cs typeface="Times New Roman"/>
              </a:rPr>
              <a:t>0</a:t>
            </a:r>
            <a:r>
              <a:rPr sz="450" i="1" spc="45" dirty="0" smtClean="0">
                <a:solidFill>
                  <a:srgbClr val="7C7C7C"/>
                </a:solidFill>
                <a:latin typeface="Times New Roman"/>
                <a:cs typeface="Times New Roman"/>
              </a:rPr>
              <a:t>.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FlOWER</a:t>
            </a:r>
            <a:r>
              <a:rPr sz="400" spc="-5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7C7C7C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00" dirty="0" smtClean="0">
                <a:solidFill>
                  <a:srgbClr val="494949"/>
                </a:solidFill>
                <a:latin typeface="Arial"/>
                <a:cs typeface="Arial"/>
              </a:rPr>
              <a:t>6</a:t>
            </a:r>
            <a:r>
              <a:rPr sz="400" spc="-5" dirty="0" smtClean="0">
                <a:solidFill>
                  <a:srgbClr val="676767"/>
                </a:solidFill>
                <a:latin typeface="Arial"/>
                <a:cs typeface="Arial"/>
              </a:rPr>
              <a:t>1.Fl0WERLANE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86995" indent="-74930">
              <a:lnSpc>
                <a:spcPts val="445"/>
              </a:lnSpc>
              <a:buClr>
                <a:srgbClr val="676767"/>
              </a:buClr>
              <a:buSzPct val="112500"/>
              <a:buFont typeface="Times New Roman"/>
              <a:buAutoNum type="arabicPeriod" startAt="62"/>
              <a:tabLst>
                <a:tab pos="86995" algn="l"/>
              </a:tabLst>
            </a:pP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86995" indent="-74930">
              <a:lnSpc>
                <a:spcPts val="459"/>
              </a:lnSpc>
              <a:buClr>
                <a:srgbClr val="676767"/>
              </a:buClr>
              <a:buFont typeface="Times New Roman"/>
              <a:buAutoNum type="arabicPeriod" startAt="62"/>
              <a:tabLst>
                <a:tab pos="86995" algn="l"/>
              </a:tabLst>
            </a:pPr>
            <a:r>
              <a:rPr sz="450" spc="-45" dirty="0" smtClean="0">
                <a:solidFill>
                  <a:srgbClr val="676767"/>
                </a:solidFill>
                <a:latin typeface="Times New Roman"/>
                <a:cs typeface="Times New Roman"/>
              </a:rPr>
              <a:t>REliGIOUS</a:t>
            </a:r>
            <a:r>
              <a:rPr sz="450" spc="-1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50" dirty="0" smtClean="0">
                <a:solidFill>
                  <a:srgbClr val="676767"/>
                </a:solidFill>
                <a:latin typeface="Times New Roman"/>
                <a:cs typeface="Times New Roman"/>
              </a:rPr>
              <a:t>BUilDING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05"/>
              </a:lnSpc>
            </a:pPr>
            <a:r>
              <a:rPr sz="400" dirty="0" smtClean="0">
                <a:solidFill>
                  <a:srgbClr val="595959"/>
                </a:solidFill>
                <a:latin typeface="Arial"/>
                <a:cs typeface="Arial"/>
              </a:rPr>
              <a:t>64</a:t>
            </a:r>
            <a:r>
              <a:rPr sz="400" spc="25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  <a:r>
              <a:rPr sz="400" spc="-10" dirty="0" smtClean="0">
                <a:solidFill>
                  <a:srgbClr val="7C7C7C"/>
                </a:solidFill>
                <a:latin typeface="Arial"/>
                <a:cs typeface="Arial"/>
              </a:rPr>
              <a:t>Fl0WERI.ANE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50" i="1" spc="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6</a:t>
            </a:r>
            <a:r>
              <a:rPr sz="450" i="1" spc="-45" dirty="0" smtClean="0">
                <a:solidFill>
                  <a:srgbClr val="676767"/>
                </a:solidFill>
                <a:latin typeface="Times New Roman"/>
                <a:cs typeface="Times New Roman"/>
              </a:rPr>
              <a:t>5</a:t>
            </a:r>
            <a:r>
              <a:rPr sz="450" i="1" spc="45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400" spc="-20" dirty="0" smtClean="0">
                <a:solidFill>
                  <a:srgbClr val="7C7C7C"/>
                </a:solidFill>
                <a:latin typeface="Arial"/>
                <a:cs typeface="Arial"/>
              </a:rPr>
              <a:t>FlOWER</a:t>
            </a:r>
            <a:r>
              <a:rPr sz="400" spc="-5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00" spc="-10" dirty="0" smtClean="0">
                <a:solidFill>
                  <a:srgbClr val="676767"/>
                </a:solidFill>
                <a:latin typeface="Arial"/>
                <a:cs typeface="Arial"/>
              </a:rPr>
              <a:t>66.Fl0WERI.ANE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00"/>
              </a:lnSpc>
            </a:pPr>
            <a:r>
              <a:rPr sz="400" spc="-15" dirty="0" smtClean="0">
                <a:solidFill>
                  <a:srgbClr val="676767"/>
                </a:solidFill>
                <a:latin typeface="Arial"/>
                <a:cs typeface="Arial"/>
              </a:rPr>
              <a:t>67.ROWERLANE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6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8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15" dirty="0" smtClean="0">
                <a:solidFill>
                  <a:srgbClr val="7C7C7C"/>
                </a:solidFill>
                <a:latin typeface="Arial"/>
                <a:cs typeface="Arial"/>
              </a:rPr>
              <a:t>ROWER</a:t>
            </a:r>
            <a:r>
              <a:rPr sz="400" spc="-60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69.fl0WERI.ANE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70"/>
              </a:lnSpc>
            </a:pPr>
            <a:r>
              <a:rPr sz="450" dirty="0" smtClean="0">
                <a:solidFill>
                  <a:srgbClr val="676767"/>
                </a:solidFill>
                <a:latin typeface="Times New Roman"/>
                <a:cs typeface="Times New Roman"/>
              </a:rPr>
              <a:t>70</a:t>
            </a:r>
            <a:r>
              <a:rPr sz="450" spc="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50" spc="-55" dirty="0" smtClean="0">
                <a:solidFill>
                  <a:srgbClr val="676767"/>
                </a:solidFill>
                <a:latin typeface="Times New Roman"/>
                <a:cs typeface="Times New Roman"/>
              </a:rPr>
              <a:t>HIGH</a:t>
            </a:r>
            <a:r>
              <a:rPr sz="450" spc="-10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-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SCHOOl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15"/>
              </a:lnSpc>
            </a:pPr>
            <a:r>
              <a:rPr sz="400" dirty="0" smtClean="0">
                <a:solidFill>
                  <a:srgbClr val="7C7C7C"/>
                </a:solidFill>
                <a:latin typeface="Arial"/>
                <a:cs typeface="Arial"/>
              </a:rPr>
              <a:t>7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400" spc="45" dirty="0" smtClean="0">
                <a:solidFill>
                  <a:srgbClr val="7C7C7C"/>
                </a:solidFill>
                <a:latin typeface="Arial"/>
                <a:cs typeface="Arial"/>
              </a:rPr>
              <a:t>.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MIJSSJM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84638" y="5100435"/>
            <a:ext cx="767715" cy="11150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760"/>
              </a:lnSpc>
            </a:pPr>
            <a:r>
              <a:rPr sz="650" i="1" spc="90" dirty="0" smtClean="0">
                <a:solidFill>
                  <a:srgbClr val="676767"/>
                </a:solidFill>
                <a:latin typeface="Times New Roman"/>
                <a:cs typeface="Times New Roman"/>
              </a:rPr>
              <a:t>n</a:t>
            </a:r>
            <a:r>
              <a:rPr sz="650" i="1" spc="5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34"/>
              </a:lnSpc>
            </a:pPr>
            <a:r>
              <a:rPr sz="450" spc="-5" dirty="0" smtClean="0">
                <a:solidFill>
                  <a:srgbClr val="676767"/>
                </a:solidFill>
                <a:latin typeface="Arial"/>
                <a:cs typeface="Arial"/>
              </a:rPr>
              <a:t>7</a:t>
            </a:r>
            <a:r>
              <a:rPr sz="450" spc="-70" dirty="0" smtClean="0">
                <a:solidFill>
                  <a:srgbClr val="676767"/>
                </a:solidFill>
                <a:latin typeface="Arial"/>
                <a:cs typeface="Arial"/>
              </a:rPr>
              <a:t>3</a:t>
            </a:r>
            <a:r>
              <a:rPr sz="450" spc="30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50" spc="-85" dirty="0" smtClean="0">
                <a:solidFill>
                  <a:srgbClr val="676767"/>
                </a:solidFill>
                <a:latin typeface="Arial"/>
                <a:cs typeface="Arial"/>
              </a:rPr>
              <a:t>DISPENSARY</a:t>
            </a:r>
            <a:endParaRPr sz="45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15"/>
              </a:lnSpc>
            </a:pP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7</a:t>
            </a:r>
            <a:r>
              <a:rPr sz="400" spc="-30" dirty="0" smtClean="0">
                <a:solidFill>
                  <a:srgbClr val="494949"/>
                </a:solidFill>
                <a:latin typeface="Arial"/>
                <a:cs typeface="Arial"/>
              </a:rPr>
              <a:t>4</a:t>
            </a:r>
            <a:r>
              <a:rPr sz="400" spc="30" dirty="0" smtClean="0">
                <a:solidFill>
                  <a:srgbClr val="7C7C7C"/>
                </a:solidFill>
                <a:latin typeface="Arial"/>
                <a:cs typeface="Arial"/>
              </a:rPr>
              <a:t>.</a:t>
            </a:r>
            <a:r>
              <a:rPr sz="400" spc="15" dirty="0" smtClean="0">
                <a:solidFill>
                  <a:srgbClr val="7C7C7C"/>
                </a:solidFill>
                <a:latin typeface="Arial"/>
                <a:cs typeface="Arial"/>
              </a:rPr>
              <a:t>C</a:t>
            </a:r>
            <a:r>
              <a:rPr sz="400" spc="-25" dirty="0" smtClean="0">
                <a:solidFill>
                  <a:srgbClr val="595959"/>
                </a:solidFill>
                <a:latin typeface="Arial"/>
                <a:cs typeface="Arial"/>
              </a:rPr>
              <a:t>OMMERCIAL</a:t>
            </a:r>
            <a:r>
              <a:rPr sz="400" spc="-4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10" dirty="0" smtClean="0">
                <a:solidFill>
                  <a:srgbClr val="7C7C7C"/>
                </a:solidFill>
                <a:latin typeface="Arial"/>
                <a:cs typeface="Arial"/>
              </a:rPr>
              <a:t>COMPlEX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0"/>
              </a:lnSpc>
            </a:pPr>
            <a:r>
              <a:rPr sz="400" dirty="0" smtClean="0">
                <a:solidFill>
                  <a:srgbClr val="7C7C7C"/>
                </a:solidFill>
                <a:latin typeface="Arial"/>
                <a:cs typeface="Arial"/>
              </a:rPr>
              <a:t>75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.</a:t>
            </a:r>
            <a:r>
              <a:rPr sz="400" spc="-35" dirty="0" smtClean="0">
                <a:solidFill>
                  <a:srgbClr val="595959"/>
                </a:solidFill>
                <a:latin typeface="Arial"/>
                <a:cs typeface="Arial"/>
              </a:rPr>
              <a:t>'0-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I</a:t>
            </a:r>
            <a:r>
              <a:rPr sz="400" spc="5" dirty="0" smtClean="0">
                <a:solidFill>
                  <a:srgbClr val="7C7C7C"/>
                </a:solidFill>
                <a:latin typeface="Arial"/>
                <a:cs typeface="Arial"/>
              </a:rPr>
              <a:t>EROOM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30"/>
              </a:lnSpc>
            </a:pPr>
            <a:r>
              <a:rPr sz="450" i="1" spc="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76</a:t>
            </a:r>
            <a:r>
              <a:rPr sz="450" i="1" spc="-35" dirty="0" smtClean="0">
                <a:solidFill>
                  <a:srgbClr val="676767"/>
                </a:solidFill>
                <a:latin typeface="Times New Roman"/>
                <a:cs typeface="Times New Roman"/>
              </a:rPr>
              <a:t>.</a:t>
            </a:r>
            <a:r>
              <a:rPr sz="400" spc="-35" dirty="0" smtClean="0">
                <a:solidFill>
                  <a:srgbClr val="7C7C7C"/>
                </a:solidFill>
                <a:latin typeface="Arial"/>
                <a:cs typeface="Arial"/>
              </a:rPr>
              <a:t>LA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K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E</a:t>
            </a:r>
            <a:r>
              <a:rPr sz="400" spc="-6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-45" dirty="0" smtClean="0">
                <a:solidFill>
                  <a:srgbClr val="676767"/>
                </a:solidFill>
                <a:latin typeface="Arial"/>
                <a:cs typeface="Arial"/>
              </a:rPr>
              <a:t>FRONT</a:t>
            </a:r>
            <a:r>
              <a:rPr sz="400" spc="-5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60" dirty="0" smtClean="0">
                <a:solidFill>
                  <a:srgbClr val="676767"/>
                </a:solidFill>
                <a:latin typeface="Arial"/>
                <a:cs typeface="Arial"/>
              </a:rPr>
              <a:t>TOWERS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50" spc="10" dirty="0" smtClean="0">
                <a:solidFill>
                  <a:srgbClr val="7C7C7C"/>
                </a:solidFill>
                <a:latin typeface="Times New Roman"/>
                <a:cs typeface="Times New Roman"/>
              </a:rPr>
              <a:t>n.n-tE</a:t>
            </a:r>
            <a:r>
              <a:rPr sz="450" spc="-5" dirty="0" smtClean="0">
                <a:solidFill>
                  <a:srgbClr val="7C7C7C"/>
                </a:solidFill>
                <a:latin typeface="Times New Roman"/>
                <a:cs typeface="Times New Roman"/>
              </a:rPr>
              <a:t> </a:t>
            </a:r>
            <a:r>
              <a:rPr sz="450" spc="-95" dirty="0" smtClean="0">
                <a:solidFill>
                  <a:srgbClr val="595959"/>
                </a:solidFill>
                <a:latin typeface="Times New Roman"/>
                <a:cs typeface="Times New Roman"/>
              </a:rPr>
              <a:t>LAKE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50"/>
              </a:lnSpc>
            </a:pPr>
            <a:r>
              <a:rPr sz="400" spc="-5" dirty="0" smtClean="0">
                <a:solidFill>
                  <a:srgbClr val="676767"/>
                </a:solidFill>
                <a:latin typeface="Arial"/>
                <a:cs typeface="Arial"/>
              </a:rPr>
              <a:t>78.CLU8·THEROOM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-10" dirty="0" smtClean="0">
                <a:solidFill>
                  <a:srgbClr val="676767"/>
                </a:solidFill>
                <a:latin typeface="Arial"/>
                <a:cs typeface="Arial"/>
              </a:rPr>
              <a:t>79.1NRNTYPOOl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BO.KI</a:t>
            </a:r>
            <a:r>
              <a:rPr sz="400" spc="-100" dirty="0" smtClean="0">
                <a:solidFill>
                  <a:srgbClr val="595959"/>
                </a:solidFill>
                <a:latin typeface="Arial"/>
                <a:cs typeface="Arial"/>
              </a:rPr>
              <a:t>O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'SPOOl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5"/>
              </a:lnSpc>
            </a:pPr>
            <a:r>
              <a:rPr sz="400" spc="-5" dirty="0" smtClean="0">
                <a:solidFill>
                  <a:srgbClr val="676767"/>
                </a:solidFill>
                <a:latin typeface="Arial"/>
                <a:cs typeface="Arial"/>
              </a:rPr>
              <a:t>8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1</a:t>
            </a:r>
            <a:r>
              <a:rPr sz="400" spc="4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NURSERYSCHOOl·THE</a:t>
            </a:r>
            <a:r>
              <a:rPr sz="400" spc="50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50" spc="-35" dirty="0" smtClean="0">
                <a:solidFill>
                  <a:srgbClr val="676767"/>
                </a:solidFill>
                <a:latin typeface="Times New Roman"/>
                <a:cs typeface="Times New Roman"/>
              </a:rPr>
              <a:t>ROOM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25"/>
              </a:lnSpc>
            </a:pPr>
            <a:r>
              <a:rPr sz="450" dirty="0" smtClean="0">
                <a:solidFill>
                  <a:srgbClr val="7C7C7C"/>
                </a:solidFill>
                <a:latin typeface="Times New Roman"/>
                <a:cs typeface="Times New Roman"/>
              </a:rPr>
              <a:t>82</a:t>
            </a:r>
            <a:r>
              <a:rPr sz="450" spc="15" dirty="0" smtClean="0">
                <a:solidFill>
                  <a:srgbClr val="7C7C7C"/>
                </a:solidFill>
                <a:latin typeface="Times New Roman"/>
                <a:cs typeface="Times New Roman"/>
              </a:rPr>
              <a:t>.</a:t>
            </a:r>
            <a:r>
              <a:rPr sz="400" spc="25" dirty="0" smtClean="0">
                <a:solidFill>
                  <a:srgbClr val="676767"/>
                </a:solidFill>
                <a:latin typeface="Arial"/>
                <a:cs typeface="Arial"/>
              </a:rPr>
              <a:t>VIlA</a:t>
            </a:r>
            <a:r>
              <a:rPr sz="400" spc="-210" dirty="0" smtClean="0">
                <a:solidFill>
                  <a:srgbClr val="676767"/>
                </a:solidFill>
                <a:latin typeface="Arial"/>
                <a:cs typeface="Arial"/>
              </a:rPr>
              <a:t>S</a:t>
            </a:r>
            <a:r>
              <a:rPr sz="400" spc="-280" dirty="0" smtClean="0">
                <a:solidFill>
                  <a:srgbClr val="91908E"/>
                </a:solidFill>
                <a:latin typeface="Arial"/>
                <a:cs typeface="Arial"/>
              </a:rPr>
              <a:t>·</a:t>
            </a:r>
            <a:r>
              <a:rPr sz="400" dirty="0" smtClean="0">
                <a:solidFill>
                  <a:srgbClr val="676767"/>
                </a:solidFill>
                <a:latin typeface="Arial"/>
                <a:cs typeface="Arial"/>
              </a:rPr>
              <a:t>250</a:t>
            </a:r>
            <a:r>
              <a:rPr sz="400" spc="-65" dirty="0" smtClean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400" spc="-20" dirty="0" smtClean="0">
                <a:solidFill>
                  <a:srgbClr val="676767"/>
                </a:solidFill>
                <a:latin typeface="Arial"/>
                <a:cs typeface="Arial"/>
              </a:rPr>
              <a:t>SQ</a:t>
            </a:r>
            <a:r>
              <a:rPr sz="400" spc="-5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75" dirty="0" smtClean="0">
                <a:solidFill>
                  <a:srgbClr val="7C7C7C"/>
                </a:solidFill>
                <a:latin typeface="Arial"/>
                <a:cs typeface="Arial"/>
              </a:rPr>
              <a:t>Y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ARO</a:t>
            </a:r>
            <a:r>
              <a:rPr sz="400" spc="-35" dirty="0" smtClean="0">
                <a:solidFill>
                  <a:srgbClr val="595959"/>
                </a:solidFill>
                <a:latin typeface="Arial"/>
                <a:cs typeface="Arial"/>
              </a:rPr>
              <a:t>S</a:t>
            </a:r>
            <a:r>
              <a:rPr sz="400" spc="155" dirty="0" smtClean="0">
                <a:solidFill>
                  <a:srgbClr val="B5B5B5"/>
                </a:solidFill>
                <a:latin typeface="Arial"/>
                <a:cs typeface="Arial"/>
              </a:rPr>
              <a:t>.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0"/>
              </a:lnSpc>
            </a:pPr>
            <a:r>
              <a:rPr sz="450" spc="35" dirty="0" smtClean="0">
                <a:solidFill>
                  <a:srgbClr val="676767"/>
                </a:solidFill>
                <a:latin typeface="Times New Roman"/>
                <a:cs typeface="Times New Roman"/>
              </a:rPr>
              <a:t>8</a:t>
            </a:r>
            <a:r>
              <a:rPr sz="450" spc="-70" dirty="0" smtClean="0">
                <a:solidFill>
                  <a:srgbClr val="676767"/>
                </a:solidFill>
                <a:latin typeface="Times New Roman"/>
                <a:cs typeface="Times New Roman"/>
              </a:rPr>
              <a:t>3</a:t>
            </a:r>
            <a:r>
              <a:rPr sz="450" spc="45" dirty="0" smtClean="0">
                <a:solidFill>
                  <a:srgbClr val="A3A3A3"/>
                </a:solidFill>
                <a:latin typeface="Times New Roman"/>
                <a:cs typeface="Times New Roman"/>
              </a:rPr>
              <a:t>.</a:t>
            </a:r>
            <a:r>
              <a:rPr sz="450" spc="-20" dirty="0" smtClean="0">
                <a:solidFill>
                  <a:srgbClr val="676767"/>
                </a:solidFill>
                <a:latin typeface="Times New Roman"/>
                <a:cs typeface="Times New Roman"/>
              </a:rPr>
              <a:t>VUAS</a:t>
            </a:r>
            <a:r>
              <a:rPr sz="450" spc="-25" dirty="0" smtClean="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sz="450" spc="10" dirty="0" smtClean="0">
                <a:solidFill>
                  <a:srgbClr val="7C7C7C"/>
                </a:solidFill>
                <a:latin typeface="Times New Roman"/>
                <a:cs typeface="Times New Roman"/>
              </a:rPr>
              <a:t>·300S</a:t>
            </a:r>
            <a:r>
              <a:rPr sz="450" dirty="0" smtClean="0">
                <a:solidFill>
                  <a:srgbClr val="7C7C7C"/>
                </a:solidFill>
                <a:latin typeface="Times New Roman"/>
                <a:cs typeface="Times New Roman"/>
              </a:rPr>
              <a:t>Q</a:t>
            </a:r>
            <a:r>
              <a:rPr sz="450" spc="-50" dirty="0" smtClean="0">
                <a:solidFill>
                  <a:srgbClr val="A3A3A3"/>
                </a:solidFill>
                <a:latin typeface="Times New Roman"/>
                <a:cs typeface="Times New Roman"/>
              </a:rPr>
              <a:t>.</a:t>
            </a:r>
            <a:r>
              <a:rPr sz="450" spc="-75" dirty="0" smtClean="0">
                <a:solidFill>
                  <a:srgbClr val="676767"/>
                </a:solidFill>
                <a:latin typeface="Times New Roman"/>
                <a:cs typeface="Times New Roman"/>
              </a:rPr>
              <a:t>YAROS</a:t>
            </a:r>
            <a:r>
              <a:rPr sz="450" spc="110" dirty="0" smtClean="0">
                <a:solidFill>
                  <a:srgbClr val="A3A3A3"/>
                </a:solidFill>
                <a:latin typeface="Times New Roman"/>
                <a:cs typeface="Times New Roman"/>
              </a:rPr>
              <a:t>.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50"/>
              </a:lnSpc>
            </a:pPr>
            <a:r>
              <a:rPr sz="400" spc="-40" dirty="0" smtClean="0">
                <a:solidFill>
                  <a:srgbClr val="676767"/>
                </a:solidFill>
                <a:latin typeface="Arial"/>
                <a:cs typeface="Arial"/>
              </a:rPr>
              <a:t>S</a:t>
            </a:r>
            <a:r>
              <a:rPr sz="400" spc="-80" dirty="0" smtClean="0">
                <a:solidFill>
                  <a:srgbClr val="676767"/>
                </a:solidFill>
                <a:latin typeface="Arial"/>
                <a:cs typeface="Arial"/>
              </a:rPr>
              <a:t>A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20" dirty="0" smtClean="0">
                <a:solidFill>
                  <a:srgbClr val="7C7C7C"/>
                </a:solidFill>
                <a:latin typeface="Arial"/>
                <a:cs typeface="Arial"/>
              </a:rPr>
              <a:t>FlOWER</a:t>
            </a:r>
            <a:r>
              <a:rPr sz="400" spc="-5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15"/>
              </a:lnSpc>
            </a:pPr>
            <a:r>
              <a:rPr sz="400" dirty="0" smtClean="0">
                <a:solidFill>
                  <a:srgbClr val="7C7C7C"/>
                </a:solidFill>
                <a:latin typeface="Arial"/>
                <a:cs typeface="Arial"/>
              </a:rPr>
              <a:t>85</a:t>
            </a:r>
            <a:r>
              <a:rPr sz="400" spc="20" dirty="0" smtClean="0">
                <a:solidFill>
                  <a:srgbClr val="7C7C7C"/>
                </a:solidFill>
                <a:latin typeface="Arial"/>
                <a:cs typeface="Arial"/>
              </a:rPr>
              <a:t>.</a:t>
            </a:r>
            <a:r>
              <a:rPr sz="400" spc="-45" dirty="0" smtClean="0">
                <a:solidFill>
                  <a:srgbClr val="7C7C7C"/>
                </a:solidFill>
                <a:latin typeface="Arial"/>
                <a:cs typeface="Arial"/>
              </a:rPr>
              <a:t>FLOWER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450" spc="-5" dirty="0" smtClean="0">
                <a:solidFill>
                  <a:srgbClr val="676767"/>
                </a:solidFill>
                <a:latin typeface="Times New Roman"/>
                <a:cs typeface="Times New Roman"/>
              </a:rPr>
              <a:t>86.A.OORS·I80S</a:t>
            </a:r>
            <a:r>
              <a:rPr sz="450" spc="-90" dirty="0" smtClean="0">
                <a:solidFill>
                  <a:srgbClr val="676767"/>
                </a:solidFill>
                <a:latin typeface="Times New Roman"/>
                <a:cs typeface="Times New Roman"/>
              </a:rPr>
              <a:t>Q</a:t>
            </a:r>
            <a:r>
              <a:rPr sz="450" spc="-145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450" spc="-60" dirty="0" smtClean="0">
                <a:solidFill>
                  <a:srgbClr val="676767"/>
                </a:solidFill>
                <a:latin typeface="Times New Roman"/>
                <a:cs typeface="Times New Roman"/>
              </a:rPr>
              <a:t>YAROS.</a:t>
            </a:r>
            <a:endParaRPr sz="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450"/>
              </a:lnSpc>
            </a:pPr>
            <a:r>
              <a:rPr sz="400" spc="-10" dirty="0" smtClean="0">
                <a:solidFill>
                  <a:srgbClr val="7C7C7C"/>
                </a:solidFill>
                <a:latin typeface="Arial"/>
                <a:cs typeface="Arial"/>
              </a:rPr>
              <a:t>87.A.O</a:t>
            </a:r>
            <a:r>
              <a:rPr sz="400" dirty="0" smtClean="0">
                <a:solidFill>
                  <a:srgbClr val="7C7C7C"/>
                </a:solidFill>
                <a:latin typeface="Arial"/>
                <a:cs typeface="Arial"/>
              </a:rPr>
              <a:t>W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ER</a:t>
            </a:r>
            <a:r>
              <a:rPr sz="400" spc="-65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400" spc="5" dirty="0" smtClean="0">
                <a:solidFill>
                  <a:srgbClr val="7C7C7C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20" dirty="0" smtClean="0">
                <a:solidFill>
                  <a:srgbClr val="676767"/>
                </a:solidFill>
                <a:latin typeface="Arial"/>
                <a:cs typeface="Arial"/>
              </a:rPr>
              <a:t>8</a:t>
            </a:r>
            <a:r>
              <a:rPr sz="400" spc="-45" dirty="0" smtClean="0">
                <a:solidFill>
                  <a:srgbClr val="676767"/>
                </a:solidFill>
                <a:latin typeface="Arial"/>
                <a:cs typeface="Arial"/>
              </a:rPr>
              <a:t>8</a:t>
            </a:r>
            <a:r>
              <a:rPr sz="400" spc="45" dirty="0" smtClean="0">
                <a:solidFill>
                  <a:srgbClr val="A3A3A3"/>
                </a:solidFill>
                <a:latin typeface="Arial"/>
                <a:cs typeface="Arial"/>
              </a:rPr>
              <a:t>.</a:t>
            </a:r>
            <a:r>
              <a:rPr sz="400" spc="-30" dirty="0" smtClean="0">
                <a:solidFill>
                  <a:srgbClr val="7C7C7C"/>
                </a:solidFill>
                <a:latin typeface="Arial"/>
                <a:cs typeface="Arial"/>
              </a:rPr>
              <a:t>FLOWERI.ANE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25"/>
              </a:lnSpc>
            </a:pPr>
            <a:r>
              <a:rPr sz="400" spc="-5" dirty="0" smtClean="0">
                <a:solidFill>
                  <a:srgbClr val="676767"/>
                </a:solidFill>
                <a:latin typeface="Arial"/>
                <a:cs typeface="Arial"/>
              </a:rPr>
              <a:t>89.A.OORS·193S</a:t>
            </a:r>
            <a:r>
              <a:rPr sz="400" spc="-185" dirty="0" smtClean="0">
                <a:solidFill>
                  <a:srgbClr val="676767"/>
                </a:solidFill>
                <a:latin typeface="Arial"/>
                <a:cs typeface="Arial"/>
              </a:rPr>
              <a:t>Q</a:t>
            </a:r>
            <a:r>
              <a:rPr sz="400" spc="-27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40" dirty="0" smtClean="0">
                <a:solidFill>
                  <a:srgbClr val="595959"/>
                </a:solidFill>
                <a:latin typeface="Arial"/>
                <a:cs typeface="Arial"/>
              </a:rPr>
              <a:t>YAAO</a:t>
            </a:r>
            <a:r>
              <a:rPr sz="400" spc="-30" dirty="0" smtClean="0">
                <a:solidFill>
                  <a:srgbClr val="595959"/>
                </a:solidFill>
                <a:latin typeface="Arial"/>
                <a:cs typeface="Arial"/>
              </a:rPr>
              <a:t>S</a:t>
            </a:r>
            <a:r>
              <a:rPr sz="400" spc="15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459"/>
              </a:lnSpc>
            </a:pPr>
            <a:r>
              <a:rPr sz="400" spc="20" dirty="0" smtClean="0">
                <a:solidFill>
                  <a:srgbClr val="595959"/>
                </a:solidFill>
                <a:latin typeface="Arial"/>
                <a:cs typeface="Arial"/>
              </a:rPr>
              <a:t>9</a:t>
            </a:r>
            <a:r>
              <a:rPr sz="400" spc="-45" dirty="0" smtClean="0">
                <a:solidFill>
                  <a:srgbClr val="595959"/>
                </a:solidFill>
                <a:latin typeface="Arial"/>
                <a:cs typeface="Arial"/>
              </a:rPr>
              <a:t>0</a:t>
            </a:r>
            <a:r>
              <a:rPr sz="400" spc="45" dirty="0" smtClean="0">
                <a:solidFill>
                  <a:srgbClr val="91908E"/>
                </a:solidFill>
                <a:latin typeface="Arial"/>
                <a:cs typeface="Arial"/>
              </a:rPr>
              <a:t>.</a:t>
            </a:r>
            <a:r>
              <a:rPr sz="400" spc="-20" dirty="0" smtClean="0">
                <a:solidFill>
                  <a:srgbClr val="7C7C7C"/>
                </a:solidFill>
                <a:latin typeface="Arial"/>
                <a:cs typeface="Arial"/>
              </a:rPr>
              <a:t>FlOWER</a:t>
            </a:r>
            <a:r>
              <a:rPr sz="400" spc="-55" dirty="0" smtClean="0">
                <a:solidFill>
                  <a:srgbClr val="7C7C7C"/>
                </a:solidFill>
                <a:latin typeface="Arial"/>
                <a:cs typeface="Arial"/>
              </a:rPr>
              <a:t> </a:t>
            </a:r>
            <a:r>
              <a:rPr sz="400" spc="-30" dirty="0" smtClean="0">
                <a:solidFill>
                  <a:srgbClr val="676767"/>
                </a:solidFill>
                <a:latin typeface="Arial"/>
                <a:cs typeface="Arial"/>
              </a:rPr>
              <a:t>LANE</a:t>
            </a:r>
            <a:endParaRPr sz="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55885" y="4150359"/>
            <a:ext cx="63754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00" spc="45" dirty="0" smtClean="0">
                <a:solidFill>
                  <a:srgbClr val="262321"/>
                </a:solidFill>
                <a:latin typeface="Arial"/>
                <a:cs typeface="Arial"/>
              </a:rPr>
              <a:t>S</a:t>
            </a:r>
            <a:r>
              <a:rPr sz="800" spc="-20" dirty="0" smtClean="0">
                <a:solidFill>
                  <a:srgbClr val="0A0A08"/>
                </a:solidFill>
                <a:latin typeface="Arial"/>
                <a:cs typeface="Arial"/>
              </a:rPr>
              <a:t>E</a:t>
            </a:r>
            <a:r>
              <a:rPr sz="800" spc="40" dirty="0" smtClean="0">
                <a:solidFill>
                  <a:srgbClr val="262321"/>
                </a:solidFill>
                <a:latin typeface="Arial"/>
                <a:cs typeface="Arial"/>
              </a:rPr>
              <a:t>C</a:t>
            </a:r>
            <a:r>
              <a:rPr sz="800" spc="25" dirty="0" smtClean="0">
                <a:solidFill>
                  <a:srgbClr val="0A0A08"/>
                </a:solidFill>
                <a:latin typeface="Arial"/>
                <a:cs typeface="Arial"/>
              </a:rPr>
              <a:t>T</a:t>
            </a:r>
            <a:r>
              <a:rPr sz="800" spc="55" dirty="0" smtClean="0">
                <a:solidFill>
                  <a:srgbClr val="262321"/>
                </a:solidFill>
                <a:latin typeface="Arial"/>
                <a:cs typeface="Arial"/>
              </a:rPr>
              <a:t>O</a:t>
            </a:r>
            <a:r>
              <a:rPr sz="800" spc="10" dirty="0" smtClean="0">
                <a:solidFill>
                  <a:srgbClr val="0A0A08"/>
                </a:solidFill>
                <a:latin typeface="Arial"/>
                <a:cs typeface="Arial"/>
              </a:rPr>
              <a:t>R</a:t>
            </a:r>
            <a:r>
              <a:rPr sz="800" spc="25" dirty="0" smtClean="0">
                <a:solidFill>
                  <a:srgbClr val="494949"/>
                </a:solidFill>
                <a:latin typeface="Arial"/>
                <a:cs typeface="Arial"/>
              </a:rPr>
              <a:t>-</a:t>
            </a:r>
            <a:r>
              <a:rPr sz="800" spc="45" dirty="0" smtClean="0">
                <a:solidFill>
                  <a:srgbClr val="262321"/>
                </a:solidFill>
                <a:latin typeface="Arial"/>
                <a:cs typeface="Arial"/>
              </a:rPr>
              <a:t>32</a:t>
            </a:r>
            <a:endParaRPr sz="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2604" y="5188412"/>
            <a:ext cx="327025" cy="66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50" spc="-295" dirty="0" smtClean="0">
                <a:solidFill>
                  <a:srgbClr val="0A0A08"/>
                </a:solidFill>
                <a:latin typeface="Times New Roman"/>
                <a:cs typeface="Times New Roman"/>
              </a:rPr>
              <a:t>.</a:t>
            </a:r>
            <a:r>
              <a:rPr sz="350" dirty="0" smtClean="0">
                <a:solidFill>
                  <a:srgbClr val="A3A3A3"/>
                </a:solidFill>
                <a:latin typeface="Times New Roman"/>
                <a:cs typeface="Times New Roman"/>
              </a:rPr>
              <a:t>t</a:t>
            </a:r>
            <a:r>
              <a:rPr sz="350" spc="10" dirty="0" smtClean="0">
                <a:solidFill>
                  <a:srgbClr val="A3A3A3"/>
                </a:solidFill>
                <a:latin typeface="Times New Roman"/>
                <a:cs typeface="Times New Roman"/>
              </a:rPr>
              <a:t> sow.sHCOuttl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3074" y="5222471"/>
            <a:ext cx="424180" cy="149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900" spc="-190" dirty="0" smtClean="0">
                <a:solidFill>
                  <a:srgbClr val="A3A3A3"/>
                </a:solidFill>
                <a:latin typeface="Arial"/>
                <a:cs typeface="Arial"/>
              </a:rPr>
              <a:t>'</a:t>
            </a:r>
            <a:r>
              <a:rPr sz="525" spc="-22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l.</a:t>
            </a:r>
            <a:r>
              <a:rPr sz="525" spc="-150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I</a:t>
            </a:r>
            <a:r>
              <a:rPr sz="900" spc="-245" dirty="0" smtClean="0">
                <a:solidFill>
                  <a:srgbClr val="A3A3A3"/>
                </a:solidFill>
                <a:latin typeface="Arial"/>
                <a:cs typeface="Arial"/>
              </a:rPr>
              <a:t>"</a:t>
            </a:r>
            <a:r>
              <a:rPr sz="525" spc="-52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A</a:t>
            </a:r>
            <a:r>
              <a:rPr sz="525" spc="-330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A</a:t>
            </a:r>
            <a:r>
              <a:rPr sz="900" spc="-145" dirty="0" smtClean="0">
                <a:solidFill>
                  <a:srgbClr val="A3A3A3"/>
                </a:solidFill>
                <a:latin typeface="Arial"/>
                <a:cs typeface="Arial"/>
              </a:rPr>
              <a:t>"</a:t>
            </a:r>
            <a:r>
              <a:rPr sz="525" spc="-22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I</a:t>
            </a:r>
            <a:r>
              <a:rPr sz="525" spc="-67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.</a:t>
            </a:r>
            <a:r>
              <a:rPr sz="900" spc="-320" dirty="0" smtClean="0">
                <a:solidFill>
                  <a:srgbClr val="A3A3A3"/>
                </a:solidFill>
                <a:latin typeface="Arial"/>
                <a:cs typeface="Arial"/>
              </a:rPr>
              <a:t>"</a:t>
            </a:r>
            <a:r>
              <a:rPr sz="525" spc="-37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Et</a:t>
            </a:r>
            <a:r>
              <a:rPr sz="525" spc="-337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&amp;</a:t>
            </a:r>
            <a:r>
              <a:rPr sz="900" spc="-140" dirty="0" smtClean="0">
                <a:solidFill>
                  <a:srgbClr val="A3A3A3"/>
                </a:solidFill>
                <a:latin typeface="Arial"/>
                <a:cs typeface="Arial"/>
              </a:rPr>
              <a:t>"</a:t>
            </a:r>
            <a:r>
              <a:rPr sz="525" spc="-22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l</a:t>
            </a:r>
            <a:r>
              <a:rPr sz="525" spc="-67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f</a:t>
            </a:r>
            <a:r>
              <a:rPr sz="900" spc="-300" dirty="0" smtClean="0">
                <a:solidFill>
                  <a:srgbClr val="A3A3A3"/>
                </a:solidFill>
                <a:latin typeface="Arial"/>
                <a:cs typeface="Arial"/>
              </a:rPr>
              <a:t>"</a:t>
            </a:r>
            <a:r>
              <a:rPr sz="525" spc="-30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oi</a:t>
            </a:r>
            <a:r>
              <a:rPr sz="525" spc="-277" baseline="15873" dirty="0" smtClean="0">
                <a:solidFill>
                  <a:srgbClr val="A3A3A3"/>
                </a:solidFill>
                <a:latin typeface="Times New Roman"/>
                <a:cs typeface="Times New Roman"/>
              </a:rPr>
              <a:t>G</a:t>
            </a:r>
            <a:r>
              <a:rPr sz="900" spc="15" dirty="0" smtClean="0">
                <a:solidFill>
                  <a:srgbClr val="A3A3A3"/>
                </a:solidFill>
                <a:latin typeface="Arial"/>
                <a:cs typeface="Arial"/>
              </a:rPr>
              <a:t>'"""</a:t>
            </a:r>
            <a:endParaRPr sz="9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4950" y="5325572"/>
            <a:ext cx="350520" cy="66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50" spc="-5" dirty="0" smtClean="0">
                <a:solidFill>
                  <a:srgbClr val="91908E"/>
                </a:solidFill>
                <a:latin typeface="Times New Roman"/>
                <a:cs typeface="Times New Roman"/>
              </a:rPr>
              <a:t>•toW\JNoGioJ</a:t>
            </a:r>
            <a:r>
              <a:rPr sz="350" spc="-35" dirty="0" smtClean="0">
                <a:solidFill>
                  <a:srgbClr val="91908E"/>
                </a:solidFill>
                <a:latin typeface="Times New Roman"/>
                <a:cs typeface="Times New Roman"/>
              </a:rPr>
              <a:t>.</a:t>
            </a:r>
            <a:r>
              <a:rPr sz="350" spc="-25" dirty="0" smtClean="0">
                <a:solidFill>
                  <a:srgbClr val="B5B5B5"/>
                </a:solidFill>
                <a:latin typeface="Times New Roman"/>
                <a:cs typeface="Times New Roman"/>
              </a:rPr>
              <a:t>lEY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4950" y="5341273"/>
            <a:ext cx="248285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50" spc="-75" dirty="0" smtClean="0">
                <a:solidFill>
                  <a:srgbClr val="B5B5B5"/>
                </a:solidFill>
                <a:latin typeface="Times New Roman"/>
                <a:cs typeface="Times New Roman"/>
              </a:rPr>
              <a:t>'N0cr""</a:t>
            </a:r>
            <a:endParaRPr sz="7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4950" y="5415048"/>
            <a:ext cx="574040" cy="4089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6510" marR="139700" indent="-4445"/>
            <a:r>
              <a:rPr sz="300" spc="10" dirty="0" smtClean="0">
                <a:solidFill>
                  <a:srgbClr val="91908E"/>
                </a:solidFill>
                <a:latin typeface="Arial"/>
                <a:cs typeface="Arial"/>
              </a:rPr>
              <a:t>&amp;.LOUV</a:t>
            </a:r>
            <a:r>
              <a:rPr sz="300" spc="-20" dirty="0" smtClean="0">
                <a:solidFill>
                  <a:srgbClr val="91908E"/>
                </a:solidFill>
                <a:latin typeface="Arial"/>
                <a:cs typeface="Arial"/>
              </a:rPr>
              <a:t> </a:t>
            </a:r>
            <a:r>
              <a:rPr sz="300" spc="5" dirty="0" smtClean="0">
                <a:solidFill>
                  <a:srgbClr val="A3A3A3"/>
                </a:solidFill>
                <a:latin typeface="Arial"/>
                <a:cs typeface="Arial"/>
              </a:rPr>
              <a:t>lOONGE</a:t>
            </a:r>
            <a:r>
              <a:rPr sz="300" dirty="0" smtClean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300" spc="275" dirty="0" smtClean="0">
                <a:solidFill>
                  <a:srgbClr val="A3A3A3"/>
                </a:solidFill>
                <a:latin typeface="Arial"/>
                <a:cs typeface="Arial"/>
              </a:rPr>
              <a:t>1MI.A.  </a:t>
            </a:r>
            <a:r>
              <a:rPr sz="300" spc="-10" dirty="0" smtClean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300" spc="160" dirty="0" smtClean="0">
                <a:solidFill>
                  <a:srgbClr val="A3A3A3"/>
                </a:solidFill>
                <a:latin typeface="Arial"/>
                <a:cs typeface="Arial"/>
              </a:rPr>
              <a:t>-l</a:t>
            </a:r>
            <a:endParaRPr sz="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335"/>
              </a:lnSpc>
            </a:pPr>
            <a:r>
              <a:rPr sz="350" spc="-10" dirty="0" smtClean="0">
                <a:solidFill>
                  <a:srgbClr val="A3A3A3"/>
                </a:solidFill>
                <a:latin typeface="Times New Roman"/>
                <a:cs typeface="Times New Roman"/>
              </a:rPr>
              <a:t>l..SI'ECWJI'I'IHSI...utNtl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50"/>
              </a:lnSpc>
            </a:pPr>
            <a:r>
              <a:rPr sz="300" spc="90" dirty="0" smtClean="0">
                <a:solidFill>
                  <a:srgbClr val="B5B5B5"/>
                </a:solidFill>
                <a:latin typeface="Arial"/>
                <a:cs typeface="Arial"/>
              </a:rPr>
              <a:t>f</a:t>
            </a:r>
            <a:r>
              <a:rPr sz="300" spc="30" dirty="0" smtClean="0">
                <a:solidFill>
                  <a:srgbClr val="B5B5B5"/>
                </a:solidFill>
                <a:latin typeface="Arial"/>
                <a:cs typeface="Arial"/>
              </a:rPr>
              <a:t> </a:t>
            </a:r>
            <a:r>
              <a:rPr sz="300" spc="5" dirty="0" smtClean="0">
                <a:solidFill>
                  <a:srgbClr val="91908E"/>
                </a:solidFill>
                <a:latin typeface="Times New Roman"/>
                <a:cs typeface="Times New Roman"/>
              </a:rPr>
              <a:t>leltAA'I'MACIING!tOOM</a:t>
            </a:r>
            <a:endParaRPr sz="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0955">
              <a:lnSpc>
                <a:spcPts val="320"/>
              </a:lnSpc>
            </a:pPr>
            <a:r>
              <a:rPr sz="300" spc="130" dirty="0" smtClean="0">
                <a:solidFill>
                  <a:srgbClr val="A3A3A3"/>
                </a:solidFill>
                <a:latin typeface="Arial"/>
                <a:cs typeface="Arial"/>
              </a:rPr>
              <a:t>IO.CAAOS</a:t>
            </a:r>
            <a:endParaRPr sz="3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775"/>
              </a:lnSpc>
            </a:pPr>
            <a:r>
              <a:rPr sz="800" spc="1110" dirty="0" smtClean="0">
                <a:solidFill>
                  <a:srgbClr val="A3A3A3"/>
                </a:solidFill>
                <a:latin typeface="Times New Roman"/>
                <a:cs typeface="Times New Roman"/>
              </a:rPr>
              <a:t>:i</a:t>
            </a:r>
            <a:endParaRPr sz="8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0955">
              <a:lnSpc>
                <a:spcPts val="275"/>
              </a:lnSpc>
            </a:pPr>
            <a:r>
              <a:rPr sz="300" spc="-60" dirty="0" smtClean="0">
                <a:solidFill>
                  <a:srgbClr val="B5B5B5"/>
                </a:solidFill>
                <a:latin typeface="Times New Roman"/>
                <a:cs typeface="Times New Roman"/>
              </a:rPr>
              <a:t>1</a:t>
            </a:r>
            <a:r>
              <a:rPr sz="300" spc="65" dirty="0" smtClean="0">
                <a:solidFill>
                  <a:srgbClr val="91908E"/>
                </a:solidFill>
                <a:latin typeface="Times New Roman"/>
                <a:cs typeface="Times New Roman"/>
              </a:rPr>
              <a:t>).</a:t>
            </a:r>
            <a:r>
              <a:rPr sz="300" spc="10" dirty="0" smtClean="0">
                <a:solidFill>
                  <a:srgbClr val="91908E"/>
                </a:solidFill>
                <a:latin typeface="Times New Roman"/>
                <a:cs typeface="Times New Roman"/>
              </a:rPr>
              <a:t> </a:t>
            </a:r>
            <a:r>
              <a:rPr sz="300" spc="25" dirty="0" smtClean="0">
                <a:solidFill>
                  <a:srgbClr val="91908E"/>
                </a:solidFill>
                <a:latin typeface="Times New Roman"/>
                <a:cs typeface="Times New Roman"/>
              </a:rPr>
              <a:t>IOOOlOOI"'OX</a:t>
            </a:r>
            <a:endParaRPr sz="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0955">
              <a:lnSpc>
                <a:spcPts val="345"/>
              </a:lnSpc>
            </a:pPr>
            <a:r>
              <a:rPr sz="350" spc="30" dirty="0" smtClean="0">
                <a:solidFill>
                  <a:srgbClr val="A3A3A3"/>
                </a:solidFill>
                <a:latin typeface="Times New Roman"/>
                <a:cs typeface="Times New Roman"/>
              </a:rPr>
              <a:t>I•IV.l.Ot.tKOf:/,...I</a:t>
            </a:r>
            <a:r>
              <a:rPr sz="350" spc="20" dirty="0" smtClean="0">
                <a:solidFill>
                  <a:srgbClr val="A3A3A3"/>
                </a:solidFill>
                <a:latin typeface="Times New Roman"/>
                <a:cs typeface="Times New Roman"/>
              </a:rPr>
              <a:t> </a:t>
            </a:r>
            <a:r>
              <a:rPr sz="350" spc="45" dirty="0" smtClean="0">
                <a:solidFill>
                  <a:srgbClr val="A3A3A3"/>
                </a:solidFill>
                <a:latin typeface="Times New Roman"/>
                <a:cs typeface="Times New Roman"/>
              </a:rPr>
              <a:t>IRE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3263" y="5803553"/>
            <a:ext cx="328930" cy="66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50" dirty="0" smtClean="0">
                <a:solidFill>
                  <a:srgbClr val="A3A3A3"/>
                </a:solidFill>
                <a:latin typeface="Times New Roman"/>
                <a:cs typeface="Times New Roman"/>
              </a:rPr>
              <a:t>1</a:t>
            </a:r>
            <a:r>
              <a:rPr sz="350" spc="-60" dirty="0" smtClean="0">
                <a:solidFill>
                  <a:srgbClr val="A3A3A3"/>
                </a:solidFill>
                <a:latin typeface="Times New Roman"/>
                <a:cs typeface="Times New Roman"/>
              </a:rPr>
              <a:t>5</a:t>
            </a:r>
            <a:r>
              <a:rPr sz="350" spc="60" dirty="0" smtClean="0">
                <a:solidFill>
                  <a:srgbClr val="CACAC8"/>
                </a:solidFill>
                <a:latin typeface="Times New Roman"/>
                <a:cs typeface="Times New Roman"/>
              </a:rPr>
              <a:t>.</a:t>
            </a:r>
            <a:r>
              <a:rPr sz="350" spc="-45" dirty="0" smtClean="0">
                <a:solidFill>
                  <a:srgbClr val="CACAC8"/>
                </a:solidFill>
                <a:latin typeface="Times New Roman"/>
                <a:cs typeface="Times New Roman"/>
              </a:rPr>
              <a:t> </a:t>
            </a:r>
            <a:r>
              <a:rPr sz="350" spc="-20" dirty="0" smtClean="0">
                <a:solidFill>
                  <a:srgbClr val="A3A3A3"/>
                </a:solidFill>
                <a:latin typeface="Times New Roman"/>
                <a:cs typeface="Times New Roman"/>
              </a:rPr>
              <a:t>11Al01'fSHOf'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3263" y="5845117"/>
            <a:ext cx="328295" cy="66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50" spc="-25" dirty="0" smtClean="0">
                <a:solidFill>
                  <a:srgbClr val="A3A3A3"/>
                </a:solidFill>
                <a:latin typeface="Times New Roman"/>
                <a:cs typeface="Times New Roman"/>
              </a:rPr>
              <a:t>I</a:t>
            </a:r>
            <a:r>
              <a:rPr sz="350" spc="15" dirty="0" smtClean="0">
                <a:solidFill>
                  <a:srgbClr val="CACAC8"/>
                </a:solidFill>
                <a:latin typeface="Times New Roman"/>
                <a:cs typeface="Times New Roman"/>
              </a:rPr>
              <a:t>...</a:t>
            </a:r>
            <a:r>
              <a:rPr sz="350" spc="-15" dirty="0" smtClean="0">
                <a:solidFill>
                  <a:srgbClr val="CACAC8"/>
                </a:solidFill>
                <a:latin typeface="Times New Roman"/>
                <a:cs typeface="Times New Roman"/>
              </a:rPr>
              <a:t> </a:t>
            </a:r>
            <a:r>
              <a:rPr sz="350" spc="-5" dirty="0" smtClean="0">
                <a:solidFill>
                  <a:srgbClr val="A3A3A3"/>
                </a:solidFill>
                <a:latin typeface="Times New Roman"/>
                <a:cs typeface="Times New Roman"/>
              </a:rPr>
              <a:t>J\OIISISHOf'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3263" y="5799512"/>
            <a:ext cx="1283335" cy="1949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155" dirty="0" smtClean="0">
                <a:solidFill>
                  <a:srgbClr val="A3A3A3"/>
                </a:solidFill>
                <a:latin typeface="Times New Roman"/>
                <a:cs typeface="Times New Roman"/>
              </a:rPr>
              <a:t>:</a:t>
            </a:r>
            <a:r>
              <a:rPr sz="1200" spc="685" dirty="0" smtClean="0">
                <a:solidFill>
                  <a:srgbClr val="A3A3A3"/>
                </a:solidFill>
                <a:latin typeface="Times New Roman"/>
                <a:cs typeface="Times New Roman"/>
              </a:rPr>
              <a:t>:=  </a:t>
            </a:r>
            <a:r>
              <a:rPr sz="1200" spc="-120" dirty="0" smtClean="0">
                <a:solidFill>
                  <a:srgbClr val="A3A3A3"/>
                </a:solidFill>
                <a:latin typeface="Times New Roman"/>
                <a:cs typeface="Times New Roman"/>
              </a:rPr>
              <a:t> </a:t>
            </a:r>
            <a:r>
              <a:rPr sz="300" spc="110" dirty="0" smtClean="0">
                <a:solidFill>
                  <a:srgbClr val="A3A3A3"/>
                </a:solidFill>
                <a:latin typeface="Times New Roman"/>
                <a:cs typeface="Times New Roman"/>
              </a:rPr>
              <a:t>ltQOM.SI[M </a:t>
            </a:r>
            <a:r>
              <a:rPr sz="300" spc="-25" dirty="0" smtClean="0">
                <a:solidFill>
                  <a:srgbClr val="A3A3A3"/>
                </a:solidFill>
                <a:latin typeface="Times New Roman"/>
                <a:cs typeface="Times New Roman"/>
              </a:rPr>
              <a:t> </a:t>
            </a:r>
            <a:r>
              <a:rPr sz="300" spc="105" dirty="0" smtClean="0">
                <a:solidFill>
                  <a:srgbClr val="A3A3A3"/>
                </a:solidFill>
                <a:latin typeface="Times New Roman"/>
                <a:cs typeface="Times New Roman"/>
              </a:rPr>
              <a:t>lA\INAfACUII6</a:t>
            </a:r>
            <a:endParaRPr sz="3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4950" y="5984471"/>
            <a:ext cx="694690" cy="2800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955"/>
            <a:r>
              <a:rPr sz="300" spc="20" dirty="0" smtClean="0">
                <a:solidFill>
                  <a:srgbClr val="A3A3A3"/>
                </a:solidFill>
                <a:latin typeface="Times New Roman"/>
                <a:cs typeface="Times New Roman"/>
              </a:rPr>
              <a:t>19 </a:t>
            </a:r>
            <a:r>
              <a:rPr sz="300" spc="-5" dirty="0" smtClean="0">
                <a:solidFill>
                  <a:srgbClr val="A3A3A3"/>
                </a:solidFill>
                <a:latin typeface="Times New Roman"/>
                <a:cs typeface="Times New Roman"/>
              </a:rPr>
              <a:t> </a:t>
            </a:r>
            <a:r>
              <a:rPr sz="300" spc="45" dirty="0" smtClean="0">
                <a:solidFill>
                  <a:srgbClr val="A3A3A3"/>
                </a:solidFill>
                <a:latin typeface="Times New Roman"/>
                <a:cs typeface="Times New Roman"/>
              </a:rPr>
              <a:t>a&amp;.uf'IWOH</a:t>
            </a:r>
            <a:endParaRPr sz="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55"/>
              </a:lnSpc>
            </a:pPr>
            <a:r>
              <a:rPr sz="300" spc="310" dirty="0" smtClean="0">
                <a:solidFill>
                  <a:srgbClr val="B5B5B5"/>
                </a:solidFill>
                <a:latin typeface="Arial"/>
                <a:cs typeface="Arial"/>
              </a:rPr>
              <a:t>XI.CY</a:t>
            </a:r>
            <a:endParaRPr sz="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345"/>
              </a:lnSpc>
            </a:pPr>
            <a:r>
              <a:rPr sz="350" spc="-20" dirty="0" smtClean="0">
                <a:solidFill>
                  <a:srgbClr val="B5B5B5"/>
                </a:solidFill>
                <a:latin typeface="Times New Roman"/>
                <a:cs typeface="Times New Roman"/>
              </a:rPr>
              <a:t>:I'I.VOC.O.IIOOM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10"/>
              </a:lnSpc>
            </a:pPr>
            <a:r>
              <a:rPr sz="300" spc="25" dirty="0" smtClean="0">
                <a:solidFill>
                  <a:srgbClr val="A3A3A3"/>
                </a:solidFill>
                <a:latin typeface="Arial"/>
                <a:cs typeface="Arial"/>
              </a:rPr>
              <a:t>2?.0ANCI'IIOOM</a:t>
            </a:r>
            <a:endParaRPr sz="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345"/>
              </a:lnSpc>
            </a:pPr>
            <a:r>
              <a:rPr sz="350" spc="5" dirty="0" smtClean="0">
                <a:solidFill>
                  <a:srgbClr val="A3A3A3"/>
                </a:solidFill>
                <a:latin typeface="Times New Roman"/>
                <a:cs typeface="Times New Roman"/>
              </a:rPr>
              <a:t>23</a:t>
            </a:r>
            <a:r>
              <a:rPr sz="350" spc="-25" dirty="0" smtClean="0">
                <a:solidFill>
                  <a:srgbClr val="A3A3A3"/>
                </a:solidFill>
                <a:latin typeface="Times New Roman"/>
                <a:cs typeface="Times New Roman"/>
              </a:rPr>
              <a:t>.</a:t>
            </a:r>
            <a:r>
              <a:rPr sz="300" spc="-50" dirty="0" smtClean="0">
                <a:solidFill>
                  <a:srgbClr val="91908E"/>
                </a:solidFill>
                <a:latin typeface="Arial"/>
                <a:cs typeface="Arial"/>
              </a:rPr>
              <a:t>I</a:t>
            </a:r>
            <a:r>
              <a:rPr sz="300" spc="15" dirty="0" smtClean="0">
                <a:solidFill>
                  <a:srgbClr val="A3A3A3"/>
                </a:solidFill>
                <a:latin typeface="Arial"/>
                <a:cs typeface="Arial"/>
              </a:rPr>
              <a:t>CANOl</a:t>
            </a:r>
            <a:r>
              <a:rPr sz="300" spc="-25" dirty="0" smtClean="0">
                <a:solidFill>
                  <a:srgbClr val="A3A3A3"/>
                </a:solidFill>
                <a:latin typeface="Arial"/>
                <a:cs typeface="Arial"/>
              </a:rPr>
              <a:t>·</a:t>
            </a:r>
            <a:r>
              <a:rPr sz="300" spc="40" dirty="0" smtClean="0">
                <a:solidFill>
                  <a:srgbClr val="A3A3A3"/>
                </a:solidFill>
                <a:latin typeface="Arial"/>
                <a:cs typeface="Arial"/>
              </a:rPr>
              <a:t>.... </a:t>
            </a:r>
            <a:r>
              <a:rPr sz="300" spc="-15" dirty="0" smtClean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300" spc="5" dirty="0" smtClean="0">
                <a:solidFill>
                  <a:srgbClr val="91908E"/>
                </a:solidFill>
                <a:latin typeface="Arial"/>
                <a:cs typeface="Arial"/>
              </a:rPr>
              <a:t>AND</a:t>
            </a:r>
            <a:r>
              <a:rPr sz="300" spc="-55" dirty="0" smtClean="0">
                <a:solidFill>
                  <a:srgbClr val="91908E"/>
                </a:solidFill>
                <a:latin typeface="Arial"/>
                <a:cs typeface="Arial"/>
              </a:rPr>
              <a:t> </a:t>
            </a:r>
            <a:r>
              <a:rPr sz="300" spc="40" dirty="0" smtClean="0">
                <a:solidFill>
                  <a:srgbClr val="A3A3A3"/>
                </a:solidFill>
                <a:latin typeface="Arial"/>
                <a:cs typeface="Arial"/>
              </a:rPr>
              <a:t>0GC0</a:t>
            </a:r>
            <a:r>
              <a:rPr sz="300" spc="-35" dirty="0" smtClean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300" spc="-10" dirty="0" smtClean="0">
                <a:solidFill>
                  <a:srgbClr val="A3A3A3"/>
                </a:solidFill>
                <a:latin typeface="Arial"/>
                <a:cs typeface="Arial"/>
              </a:rPr>
              <a:t>11-f:auE</a:t>
            </a:r>
            <a:endParaRPr sz="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395"/>
              </a:lnSpc>
            </a:pPr>
            <a:r>
              <a:rPr sz="350" spc="-20" dirty="0" smtClean="0">
                <a:solidFill>
                  <a:srgbClr val="A3A3A3"/>
                </a:solidFill>
                <a:latin typeface="Times New Roman"/>
                <a:cs typeface="Times New Roman"/>
              </a:rPr>
              <a:t>:1'• </a:t>
            </a:r>
            <a:r>
              <a:rPr sz="350" spc="-15" dirty="0" smtClean="0">
                <a:solidFill>
                  <a:srgbClr val="A3A3A3"/>
                </a:solidFill>
                <a:latin typeface="Times New Roman"/>
                <a:cs typeface="Times New Roman"/>
              </a:rPr>
              <a:t> </a:t>
            </a:r>
            <a:r>
              <a:rPr sz="350" spc="-35" dirty="0" smtClean="0">
                <a:solidFill>
                  <a:srgbClr val="A3A3A3"/>
                </a:solidFill>
                <a:latin typeface="Times New Roman"/>
                <a:cs typeface="Times New Roman"/>
              </a:rPr>
              <a:t>D.o.NCEACAOfMY</a:t>
            </a:r>
            <a:endParaRPr sz="3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052" y="6393179"/>
            <a:ext cx="3324860" cy="2393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500" spc="20" dirty="0" smtClean="0">
                <a:solidFill>
                  <a:srgbClr val="0A0A08"/>
                </a:solidFill>
                <a:latin typeface="Arial"/>
                <a:cs typeface="Arial"/>
              </a:rPr>
              <a:t>CENTRAL</a:t>
            </a:r>
            <a:r>
              <a:rPr sz="1500" spc="65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1500" spc="90" dirty="0" smtClean="0">
                <a:solidFill>
                  <a:srgbClr val="0A0A08"/>
                </a:solidFill>
                <a:latin typeface="Arial"/>
                <a:cs typeface="Arial"/>
              </a:rPr>
              <a:t>PARK-</a:t>
            </a:r>
            <a:r>
              <a:rPr sz="1500" spc="6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1500" spc="10" dirty="0" smtClean="0">
                <a:solidFill>
                  <a:srgbClr val="0A0A08"/>
                </a:solidFill>
                <a:latin typeface="Arial"/>
                <a:cs typeface="Arial"/>
              </a:rPr>
              <a:t>FLOWER</a:t>
            </a:r>
            <a:r>
              <a:rPr sz="1500" spc="45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1500" dirty="0" smtClean="0">
                <a:solidFill>
                  <a:srgbClr val="0A0A08"/>
                </a:solidFill>
                <a:latin typeface="Arial"/>
                <a:cs typeface="Arial"/>
              </a:rPr>
              <a:t>VALLEY</a:t>
            </a:r>
            <a:endParaRPr sz="15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93292" y="6494549"/>
            <a:ext cx="57023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00" spc="45" dirty="0" smtClean="0">
                <a:solidFill>
                  <a:srgbClr val="262321"/>
                </a:solidFill>
                <a:latin typeface="Arial"/>
                <a:cs typeface="Arial"/>
              </a:rPr>
              <a:t>S</a:t>
            </a:r>
            <a:r>
              <a:rPr sz="800" spc="25" dirty="0" smtClean="0">
                <a:solidFill>
                  <a:srgbClr val="0A0A08"/>
                </a:solidFill>
                <a:latin typeface="Arial"/>
                <a:cs typeface="Arial"/>
              </a:rPr>
              <a:t>ITE</a:t>
            </a:r>
            <a:r>
              <a:rPr sz="800" spc="-6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800" spc="20" dirty="0" smtClean="0">
                <a:solidFill>
                  <a:srgbClr val="0A0A08"/>
                </a:solidFill>
                <a:latin typeface="Arial"/>
                <a:cs typeface="Arial"/>
              </a:rPr>
              <a:t>PLAN</a:t>
            </a:r>
            <a:endParaRPr sz="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92751" y="6175201"/>
            <a:ext cx="2895600" cy="360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300" spc="90" dirty="0" smtClean="0">
                <a:solidFill>
                  <a:srgbClr val="260513"/>
                </a:solidFill>
                <a:latin typeface="Arial"/>
                <a:cs typeface="Arial"/>
              </a:rPr>
              <a:t>g</a:t>
            </a:r>
            <a:r>
              <a:rPr sz="2300" spc="-260" dirty="0" smtClean="0">
                <a:solidFill>
                  <a:srgbClr val="262321"/>
                </a:solidFill>
                <a:latin typeface="Arial"/>
                <a:cs typeface="Arial"/>
              </a:rPr>
              <a:t>!</a:t>
            </a:r>
            <a:r>
              <a:rPr sz="2300" spc="-825" dirty="0" smtClean="0">
                <a:solidFill>
                  <a:srgbClr val="262321"/>
                </a:solidFill>
                <a:latin typeface="Arial"/>
                <a:cs typeface="Arial"/>
              </a:rPr>
              <a:t>Q</a:t>
            </a:r>
            <a:r>
              <a:rPr sz="2300" spc="-430" dirty="0" smtClean="0">
                <a:solidFill>
                  <a:srgbClr val="91908E"/>
                </a:solidFill>
                <a:latin typeface="Arial"/>
                <a:cs typeface="Arial"/>
              </a:rPr>
              <a:t>......</a:t>
            </a:r>
            <a:r>
              <a:rPr sz="2300" spc="-204" dirty="0" smtClean="0">
                <a:solidFill>
                  <a:srgbClr val="91908E"/>
                </a:solidFill>
                <a:latin typeface="Arial"/>
                <a:cs typeface="Arial"/>
              </a:rPr>
              <a:t> </a:t>
            </a:r>
            <a:r>
              <a:rPr sz="900" spc="35" dirty="0" smtClean="0">
                <a:solidFill>
                  <a:srgbClr val="0A0A08"/>
                </a:solidFill>
                <a:latin typeface="Arial"/>
                <a:cs typeface="Arial"/>
              </a:rPr>
              <a:t>GIAN</a:t>
            </a:r>
            <a:r>
              <a:rPr sz="900" spc="-1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-25" dirty="0" smtClean="0">
                <a:solidFill>
                  <a:srgbClr val="0A0A08"/>
                </a:solidFill>
                <a:latin typeface="Arial"/>
                <a:cs typeface="Arial"/>
              </a:rPr>
              <a:t>P.</a:t>
            </a:r>
            <a:r>
              <a:rPr sz="900" spc="-55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10" dirty="0" smtClean="0">
                <a:solidFill>
                  <a:srgbClr val="0A0A08"/>
                </a:solidFill>
                <a:latin typeface="Arial"/>
                <a:cs typeface="Arial"/>
              </a:rPr>
              <a:t>MATHUR</a:t>
            </a:r>
            <a:r>
              <a:rPr sz="900" spc="5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70" dirty="0" smtClean="0">
                <a:solidFill>
                  <a:srgbClr val="0A0A08"/>
                </a:solidFill>
                <a:latin typeface="Arial"/>
                <a:cs typeface="Arial"/>
              </a:rPr>
              <a:t>&amp;</a:t>
            </a:r>
            <a:r>
              <a:rPr sz="900" spc="-11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10" dirty="0" smtClean="0">
                <a:solidFill>
                  <a:srgbClr val="0A0A08"/>
                </a:solidFill>
                <a:latin typeface="Arial"/>
                <a:cs typeface="Arial"/>
              </a:rPr>
              <a:t>ASSOCIATE</a:t>
            </a:r>
            <a:r>
              <a:rPr sz="900" spc="11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20" dirty="0" smtClean="0">
                <a:solidFill>
                  <a:srgbClr val="0A0A08"/>
                </a:solidFill>
                <a:latin typeface="Arial"/>
                <a:cs typeface="Arial"/>
              </a:rPr>
              <a:t>(</a:t>
            </a:r>
            <a:r>
              <a:rPr sz="900" spc="35" dirty="0" smtClean="0">
                <a:solidFill>
                  <a:srgbClr val="0A0A08"/>
                </a:solidFill>
                <a:latin typeface="Arial"/>
                <a:cs typeface="Arial"/>
              </a:rPr>
              <a:t>P</a:t>
            </a:r>
            <a:r>
              <a:rPr sz="900" spc="20" dirty="0" smtClean="0">
                <a:solidFill>
                  <a:srgbClr val="0A0A08"/>
                </a:solidFill>
                <a:latin typeface="Arial"/>
                <a:cs typeface="Arial"/>
              </a:rPr>
              <a:t>)</a:t>
            </a:r>
            <a:r>
              <a:rPr sz="900" spc="-30" dirty="0" smtClean="0">
                <a:solidFill>
                  <a:srgbClr val="0A0A08"/>
                </a:solidFill>
                <a:latin typeface="Arial"/>
                <a:cs typeface="Arial"/>
              </a:rPr>
              <a:t> </a:t>
            </a:r>
            <a:r>
              <a:rPr sz="900" spc="10" dirty="0" smtClean="0">
                <a:solidFill>
                  <a:srgbClr val="0A0A08"/>
                </a:solidFill>
                <a:latin typeface="Arial"/>
                <a:cs typeface="Arial"/>
              </a:rPr>
              <a:t>LT</a:t>
            </a:r>
            <a:r>
              <a:rPr sz="900" spc="-10" dirty="0" smtClean="0">
                <a:solidFill>
                  <a:srgbClr val="0A0A08"/>
                </a:solidFill>
                <a:latin typeface="Arial"/>
                <a:cs typeface="Arial"/>
              </a:rPr>
              <a:t>D</a:t>
            </a:r>
            <a:r>
              <a:rPr sz="900" spc="285" dirty="0" smtClean="0">
                <a:solidFill>
                  <a:srgbClr val="494949"/>
                </a:solidFill>
                <a:latin typeface="Arial"/>
                <a:cs typeface="Arial"/>
              </a:rPr>
              <a:t>.</a:t>
            </a:r>
            <a:endParaRPr sz="9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67317" y="6386829"/>
            <a:ext cx="225679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490220" algn="l"/>
              </a:tabLst>
            </a:pPr>
            <a:r>
              <a:rPr sz="1550" spc="-114" dirty="0" smtClean="0">
                <a:solidFill>
                  <a:srgbClr val="260513"/>
                </a:solidFill>
                <a:latin typeface="Arial"/>
                <a:cs typeface="Arial"/>
              </a:rPr>
              <a:t>I</a:t>
            </a:r>
            <a:r>
              <a:rPr sz="1550" spc="-100" dirty="0" smtClean="0">
                <a:solidFill>
                  <a:srgbClr val="7C7C7C"/>
                </a:solidFill>
                <a:latin typeface="Arial"/>
                <a:cs typeface="Arial"/>
              </a:rPr>
              <a:t>"..	</a:t>
            </a:r>
            <a:r>
              <a:rPr sz="650" spc="15" dirty="0" smtClean="0">
                <a:solidFill>
                  <a:srgbClr val="262321"/>
                </a:solidFill>
                <a:latin typeface="Arial"/>
                <a:cs typeface="Arial"/>
              </a:rPr>
              <a:t>A</a:t>
            </a:r>
            <a:r>
              <a:rPr sz="650" spc="45" dirty="0" smtClean="0">
                <a:solidFill>
                  <a:srgbClr val="0A0A08"/>
                </a:solidFill>
                <a:latin typeface="Arial"/>
                <a:cs typeface="Arial"/>
              </a:rPr>
              <a:t>R</a:t>
            </a:r>
            <a:r>
              <a:rPr sz="650" spc="-15" dirty="0" smtClean="0">
                <a:solidFill>
                  <a:srgbClr val="262321"/>
                </a:solidFill>
                <a:latin typeface="Arial"/>
                <a:cs typeface="Arial"/>
              </a:rPr>
              <a:t>C</a:t>
            </a:r>
            <a:r>
              <a:rPr sz="650" spc="25" dirty="0" smtClean="0">
                <a:solidFill>
                  <a:srgbClr val="0A0A08"/>
                </a:solidFill>
                <a:latin typeface="Arial"/>
                <a:cs typeface="Arial"/>
              </a:rPr>
              <a:t>HIT</a:t>
            </a:r>
            <a:r>
              <a:rPr sz="650" spc="-45" dirty="0" smtClean="0">
                <a:solidFill>
                  <a:srgbClr val="0A0A08"/>
                </a:solidFill>
                <a:latin typeface="Arial"/>
                <a:cs typeface="Arial"/>
              </a:rPr>
              <a:t>E</a:t>
            </a:r>
            <a:r>
              <a:rPr sz="650" spc="15" dirty="0" smtClean="0">
                <a:solidFill>
                  <a:srgbClr val="262321"/>
                </a:solidFill>
                <a:latin typeface="Arial"/>
                <a:cs typeface="Arial"/>
              </a:rPr>
              <a:t>C</a:t>
            </a:r>
            <a:r>
              <a:rPr sz="650" spc="20" dirty="0" smtClean="0">
                <a:solidFill>
                  <a:srgbClr val="0A0A08"/>
                </a:solidFill>
                <a:latin typeface="Arial"/>
                <a:cs typeface="Arial"/>
              </a:rPr>
              <a:t>T</a:t>
            </a:r>
            <a:r>
              <a:rPr sz="650" spc="50" dirty="0" smtClean="0">
                <a:solidFill>
                  <a:srgbClr val="262321"/>
                </a:solidFill>
                <a:latin typeface="Arial"/>
                <a:cs typeface="Arial"/>
              </a:rPr>
              <a:t>S</a:t>
            </a:r>
            <a:r>
              <a:rPr sz="650" spc="175" dirty="0" smtClean="0">
                <a:solidFill>
                  <a:srgbClr val="494949"/>
                </a:solidFill>
                <a:latin typeface="Arial"/>
                <a:cs typeface="Arial"/>
              </a:rPr>
              <a:t>,</a:t>
            </a:r>
            <a:r>
              <a:rPr sz="650" spc="50" dirty="0" smtClean="0">
                <a:solidFill>
                  <a:srgbClr val="0A0A08"/>
                </a:solidFill>
                <a:latin typeface="Arial"/>
                <a:cs typeface="Arial"/>
              </a:rPr>
              <a:t>E</a:t>
            </a:r>
            <a:r>
              <a:rPr sz="650" spc="-20" dirty="0" smtClean="0">
                <a:solidFill>
                  <a:srgbClr val="0A0A08"/>
                </a:solidFill>
                <a:latin typeface="Arial"/>
                <a:cs typeface="Arial"/>
              </a:rPr>
              <a:t>N</a:t>
            </a:r>
            <a:r>
              <a:rPr sz="650" spc="45" dirty="0" smtClean="0">
                <a:solidFill>
                  <a:srgbClr val="262321"/>
                </a:solidFill>
                <a:latin typeface="Arial"/>
                <a:cs typeface="Arial"/>
              </a:rPr>
              <a:t>G</a:t>
            </a:r>
            <a:r>
              <a:rPr sz="650" spc="20" dirty="0" smtClean="0">
                <a:solidFill>
                  <a:srgbClr val="0A0A08"/>
                </a:solidFill>
                <a:latin typeface="Arial"/>
                <a:cs typeface="Arial"/>
              </a:rPr>
              <a:t>I</a:t>
            </a:r>
            <a:r>
              <a:rPr sz="650" spc="-30" dirty="0" smtClean="0">
                <a:solidFill>
                  <a:srgbClr val="0A0A08"/>
                </a:solidFill>
                <a:latin typeface="Arial"/>
                <a:cs typeface="Arial"/>
              </a:rPr>
              <a:t>N</a:t>
            </a:r>
            <a:r>
              <a:rPr sz="650" spc="15" dirty="0" smtClean="0">
                <a:solidFill>
                  <a:srgbClr val="262321"/>
                </a:solidFill>
                <a:latin typeface="Arial"/>
                <a:cs typeface="Arial"/>
              </a:rPr>
              <a:t>E</a:t>
            </a:r>
            <a:r>
              <a:rPr sz="650" spc="25" dirty="0" smtClean="0">
                <a:solidFill>
                  <a:srgbClr val="0A0A08"/>
                </a:solidFill>
                <a:latin typeface="Arial"/>
                <a:cs typeface="Arial"/>
              </a:rPr>
              <a:t>E</a:t>
            </a:r>
            <a:r>
              <a:rPr sz="650" spc="-25" dirty="0" smtClean="0">
                <a:solidFill>
                  <a:srgbClr val="0A0A08"/>
                </a:solidFill>
                <a:latin typeface="Arial"/>
                <a:cs typeface="Arial"/>
              </a:rPr>
              <a:t>R</a:t>
            </a:r>
            <a:r>
              <a:rPr sz="650" spc="90" dirty="0" smtClean="0">
                <a:solidFill>
                  <a:srgbClr val="262321"/>
                </a:solidFill>
                <a:latin typeface="Arial"/>
                <a:cs typeface="Arial"/>
              </a:rPr>
              <a:t>S</a:t>
            </a:r>
            <a:r>
              <a:rPr sz="650" spc="-120" dirty="0" smtClean="0">
                <a:solidFill>
                  <a:srgbClr val="262321"/>
                </a:solidFill>
                <a:latin typeface="Arial"/>
                <a:cs typeface="Arial"/>
              </a:rPr>
              <a:t> </a:t>
            </a:r>
            <a:r>
              <a:rPr sz="650" spc="50" dirty="0" smtClean="0">
                <a:solidFill>
                  <a:srgbClr val="0A0A08"/>
                </a:solidFill>
                <a:latin typeface="Arial"/>
                <a:cs typeface="Arial"/>
              </a:rPr>
              <a:t>A</a:t>
            </a:r>
            <a:r>
              <a:rPr sz="650" spc="60" dirty="0" smtClean="0">
                <a:solidFill>
                  <a:srgbClr val="262321"/>
                </a:solidFill>
                <a:latin typeface="Arial"/>
                <a:cs typeface="Arial"/>
              </a:rPr>
              <a:t>ND</a:t>
            </a:r>
            <a:r>
              <a:rPr sz="650" spc="-65" dirty="0" smtClean="0">
                <a:solidFill>
                  <a:srgbClr val="262321"/>
                </a:solidFill>
                <a:latin typeface="Arial"/>
                <a:cs typeface="Arial"/>
              </a:rPr>
              <a:t> </a:t>
            </a:r>
            <a:r>
              <a:rPr sz="650" spc="20" dirty="0" smtClean="0">
                <a:solidFill>
                  <a:srgbClr val="0A0A08"/>
                </a:solidFill>
                <a:latin typeface="Arial"/>
                <a:cs typeface="Arial"/>
              </a:rPr>
              <a:t>PLA</a:t>
            </a:r>
            <a:r>
              <a:rPr sz="650" spc="-25" dirty="0" smtClean="0">
                <a:solidFill>
                  <a:srgbClr val="0A0A08"/>
                </a:solidFill>
                <a:latin typeface="Arial"/>
                <a:cs typeface="Arial"/>
              </a:rPr>
              <a:t>N</a:t>
            </a:r>
            <a:r>
              <a:rPr sz="650" spc="60" dirty="0" smtClean="0">
                <a:solidFill>
                  <a:srgbClr val="262321"/>
                </a:solidFill>
                <a:latin typeface="Arial"/>
                <a:cs typeface="Arial"/>
              </a:rPr>
              <a:t>N</a:t>
            </a:r>
            <a:r>
              <a:rPr sz="650" spc="5" dirty="0" smtClean="0">
                <a:solidFill>
                  <a:srgbClr val="262321"/>
                </a:solidFill>
                <a:latin typeface="Arial"/>
                <a:cs typeface="Arial"/>
              </a:rPr>
              <a:t>E</a:t>
            </a:r>
            <a:r>
              <a:rPr sz="650" spc="45" dirty="0" smtClean="0">
                <a:solidFill>
                  <a:srgbClr val="0A0A08"/>
                </a:solidFill>
                <a:latin typeface="Arial"/>
                <a:cs typeface="Arial"/>
              </a:rPr>
              <a:t>R</a:t>
            </a:r>
            <a:endParaRPr sz="6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7758" y="2008251"/>
            <a:ext cx="218440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The</a:t>
            </a:r>
            <a:r>
              <a:rPr sz="4400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Vil</a:t>
            </a:r>
            <a:r>
              <a:rPr sz="4400" spc="-15" dirty="0" smtClean="0">
                <a:solidFill>
                  <a:srgbClr val="FF0000"/>
                </a:solidFill>
                <a:cs typeface="Calibri"/>
              </a:rPr>
              <a:t>l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as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00747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66800"/>
            <a:ext cx="91440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303" y="1190371"/>
          <a:ext cx="9131171" cy="5429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1501"/>
                <a:gridCol w="3709670"/>
              </a:tblGrid>
              <a:tr h="240029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</a:pPr>
                      <a:r>
                        <a:rPr sz="1200" b="1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Hi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hli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ts</a:t>
                      </a:r>
                      <a:r>
                        <a:rPr sz="1200" b="1" spc="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ils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Concept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Lu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urious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Expa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Villas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spc="-10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losed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7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Sp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Lu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ury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14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hed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ur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ly</a:t>
                      </a:r>
                      <a:r>
                        <a:rPr sz="12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ase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+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1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 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 marR="764540">
                        <a:lnSpc>
                          <a:spcPct val="114999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250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2919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uilt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up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pa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le 2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- 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02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lly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uilt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up 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Lift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Booking</a:t>
                      </a:r>
                      <a:r>
                        <a:rPr sz="1200" b="1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15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lacs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Price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spc="-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s.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2.19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Cr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SP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PLP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)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19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ub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Mem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ship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65125" algn="l"/>
                        </a:tabLst>
                      </a:pPr>
                      <a:r>
                        <a:rPr sz="1200" b="1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we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69494">
                <a:tc gridSpan="2"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200" b="1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j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ury</a:t>
                      </a:r>
                      <a:r>
                        <a:rPr sz="1200" b="1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we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65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ll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Ex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ble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3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on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Pri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200" b="1" spc="-3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oad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(60</a:t>
                      </a:r>
                      <a:r>
                        <a:rPr sz="1200" b="1" spc="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ts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wid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55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spc="-4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ld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ss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ubho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3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spc="-4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lking</a:t>
                      </a:r>
                      <a:r>
                        <a:rPr sz="1200" b="1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 b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nt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9494">
                <a:tc gridSpan="2">
                  <a:txBody>
                    <a:bodyPr/>
                    <a:lstStyle/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8305" algn="l"/>
                        </a:tabLst>
                      </a:pPr>
                      <a:r>
                        <a:rPr sz="1200" b="1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rt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re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io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 t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nship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-6350" y="110236"/>
          <a:ext cx="9140824" cy="66731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5085"/>
                <a:gridCol w="3547491"/>
                <a:gridCol w="3547491"/>
                <a:gridCol w="730757"/>
              </a:tblGrid>
              <a:tr h="226441">
                <a:tc gridSpan="3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Pro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At Flower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ley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ecificati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on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rowSpan="2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AREA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LOCATION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SPECI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IC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7316">
                <a:tc rowSpan="3"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Living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 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650364" indent="-165100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qu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rted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Sto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qu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esi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vitri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 tiles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Wall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Ceil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9">
                <a:tc rowSpan="4"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Bedro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985519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Lami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ated</a:t>
                      </a:r>
                      <a:r>
                        <a:rPr sz="1100" spc="-5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flo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Wall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War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995044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War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es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Bedro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Ceil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rowSpan="6"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Kitchen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060450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vitri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ied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36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Kitchen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1658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Pre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CP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fitti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s,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Exha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st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fa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288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Wall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Tiles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2 Ft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ve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ter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rest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Ceil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Refri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erat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37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819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lar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Kitchen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ey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rowSpan="5"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skid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cera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ic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Wall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79819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esi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cera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ic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CP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tti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734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J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ar,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ler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eq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ivalent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itaryware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Ceil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76771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lse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ceili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ls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rowSpan="3"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Ba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80581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skid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cera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ic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tiles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Wall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70358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Weather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Pro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Extern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Text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re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Pai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3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lcony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70485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ass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/MS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 Elevation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66">
                <a:tc rowSpan="2">
                  <a:txBody>
                    <a:bodyPr/>
                    <a:lstStyle/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rcase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04394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Mar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le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Gra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ite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86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Rai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SS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MS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Rai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SS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8826">
                <a:tc rowSpan="5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General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169670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 C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itio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 C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itio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ers 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in all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Bedro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ms 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Living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8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Main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ames,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Ve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eered 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tter</a:t>
                      </a:r>
                      <a:r>
                        <a:rPr sz="11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(B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th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287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ter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ames,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el/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lu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sh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tters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36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94678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Extern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rs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94665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UPVC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nd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ws,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5mm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ugh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ened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Gl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724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893444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ty</a:t>
                      </a:r>
                      <a:r>
                        <a:rPr sz="11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lar</a:t>
                      </a:r>
                      <a:r>
                        <a:rPr sz="11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Switches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04076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h-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West</a:t>
                      </a:r>
                      <a:r>
                        <a:rPr sz="11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Eq</a:t>
                      </a:r>
                      <a:r>
                        <a:rPr sz="11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ivalent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53673">
                <a:tc gridSpan="4">
                  <a:txBody>
                    <a:bodyPr/>
                    <a:lstStyle/>
                    <a:p>
                      <a:pPr marL="4445">
                        <a:lnSpc>
                          <a:spcPts val="1440"/>
                        </a:lnSpc>
                      </a:pPr>
                      <a:r>
                        <a:rPr sz="1100" dirty="0" smtClean="0">
                          <a:latin typeface="Calibri"/>
                          <a:cs typeface="Calibri"/>
                        </a:rPr>
                        <a:t>* </a:t>
                      </a:r>
                      <a:r>
                        <a:rPr sz="11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1200000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Ext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 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B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ded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Ele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va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li</a:t>
                      </a:r>
                      <a:r>
                        <a:rPr sz="1200" spc="-4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TIS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op</a:t>
                      </a:r>
                      <a:r>
                        <a:rPr sz="1200" spc="3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0" dirty="0" smtClean="0">
                          <a:latin typeface="Calibri"/>
                          <a:cs typeface="Calibri"/>
                        </a:rPr>
                        <a:t>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5732" y="2008251"/>
            <a:ext cx="4106545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L</a:t>
            </a:r>
            <a:r>
              <a:rPr sz="4400" spc="-5" dirty="0" smtClean="0">
                <a:solidFill>
                  <a:srgbClr val="FF0000"/>
                </a:solidFill>
                <a:cs typeface="Calibri"/>
              </a:rPr>
              <a:t>a</a:t>
            </a:r>
            <a:r>
              <a:rPr sz="4400" spc="-140" dirty="0" smtClean="0">
                <a:solidFill>
                  <a:srgbClr val="FF0000"/>
                </a:solidFill>
                <a:cs typeface="Calibri"/>
              </a:rPr>
              <a:t>k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e F</a:t>
            </a:r>
            <a:r>
              <a:rPr sz="4400" spc="-6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4400" spc="-30" dirty="0" smtClean="0">
                <a:solidFill>
                  <a:srgbClr val="FF0000"/>
                </a:solidFill>
                <a:cs typeface="Calibri"/>
              </a:rPr>
              <a:t>n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t </a:t>
            </a:r>
            <a:r>
              <a:rPr sz="4400" spc="-409" dirty="0" smtClean="0">
                <a:solidFill>
                  <a:srgbClr val="FF0000"/>
                </a:solidFill>
                <a:cs typeface="Calibri"/>
              </a:rPr>
              <a:t>T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4400" spc="-45" dirty="0" smtClean="0">
                <a:solidFill>
                  <a:srgbClr val="FF0000"/>
                </a:solidFill>
                <a:cs typeface="Calibri"/>
              </a:rPr>
              <a:t>w</a:t>
            </a:r>
            <a:r>
              <a:rPr sz="4400" spc="-25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sz="4400" spc="-9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6324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-3174" y="0"/>
          <a:ext cx="9137649" cy="73612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757"/>
                <a:gridCol w="4290559"/>
                <a:gridCol w="4569333"/>
              </a:tblGrid>
              <a:tr h="389763">
                <a:tc>
                  <a:txBody>
                    <a:bodyPr/>
                    <a:lstStyle/>
                    <a:p>
                      <a:endParaRPr sz="4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929005">
                        <a:lnSpc>
                          <a:spcPct val="100000"/>
                        </a:lnSpc>
                      </a:pP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Hi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hlig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ts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Ap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rtme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ls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58012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Concept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 F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2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586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Ma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st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12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 disclosed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981455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159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. –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3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BHK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100"/>
                        </a:lnSpc>
                        <a:spcBef>
                          <a:spcPts val="84"/>
                        </a:spcBef>
                      </a:pPr>
                      <a:endParaRPr sz="1100"/>
                    </a:p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07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ft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4BHK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+ 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Specif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2 </a:t>
                      </a:r>
                      <a:r>
                        <a:rPr sz="1400" b="1" spc="-4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Ba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ell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uxu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No.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Floo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G +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14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981455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Booking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Amou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– 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BHK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/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100"/>
                        </a:lnSpc>
                        <a:spcBef>
                          <a:spcPts val="86"/>
                        </a:spcBef>
                      </a:pPr>
                      <a:endParaRPr sz="1100"/>
                    </a:p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– 4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BHK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Cu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omi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1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our</a:t>
                      </a:r>
                      <a:r>
                        <a:rPr sz="1400" b="1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Own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(Bareshel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s. 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510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ft.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BSP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0)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ury</a:t>
                      </a:r>
                      <a:r>
                        <a:rPr sz="1400" b="1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pecifi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ca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Rs.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600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ft.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BSP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 Rs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500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70586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Car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king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3,00,00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(O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io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na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716788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4859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Club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Membe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ip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4859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s.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00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(Op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tional)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4859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18528">
                <a:tc gridSpan="2"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oject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 F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tu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ts val="900"/>
                        </a:lnSpc>
                        <a:spcBef>
                          <a:spcPts val="28"/>
                        </a:spcBef>
                      </a:pPr>
                      <a:endParaRPr sz="900"/>
                    </a:p>
                    <a:p>
                      <a:pPr marL="40830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07670" algn="l"/>
                        </a:tabLst>
                      </a:pPr>
                      <a:r>
                        <a:rPr sz="1400" b="1" spc="-75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ery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fficie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Plans wi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80 % Open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areas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485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485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3124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dirty="0" smtClean="0">
                          <a:latin typeface="Calibri"/>
                          <a:cs typeface="Calibri"/>
                        </a:rPr>
                        <a:t>Ba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Bedroom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31228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spc="-65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orld</a:t>
                      </a:r>
                      <a:r>
                        <a:rPr sz="14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Cl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ss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Clubhouse</a:t>
                      </a:r>
                      <a:r>
                        <a:rPr sz="1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eside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225498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4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400" b="1" spc="-5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king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di</a:t>
                      </a:r>
                      <a:r>
                        <a:rPr sz="1400" b="1" spc="-10" dirty="0" smtClean="0">
                          <a:latin typeface="Calibri"/>
                          <a:cs typeface="Calibri"/>
                        </a:rPr>
                        <a:t>st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ance</a:t>
                      </a:r>
                      <a:r>
                        <a:rPr sz="14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om</a:t>
                      </a:r>
                      <a:r>
                        <a:rPr sz="1400" b="1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Golf</a:t>
                      </a:r>
                      <a:r>
                        <a:rPr sz="1400" b="1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Ra</a:t>
                      </a:r>
                      <a:r>
                        <a:rPr sz="1400" b="1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-2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0" dirty="0" smtClean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DD9C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-3175" y="830325"/>
          <a:ext cx="9137647" cy="59493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577"/>
                <a:gridCol w="970318"/>
                <a:gridCol w="530860"/>
                <a:gridCol w="1380997"/>
                <a:gridCol w="1426464"/>
                <a:gridCol w="1480439"/>
                <a:gridCol w="1360296"/>
                <a:gridCol w="1377696"/>
              </a:tblGrid>
              <a:tr h="579374">
                <a:tc gridSpan="8">
                  <a:txBody>
                    <a:bodyPr/>
                    <a:lstStyle/>
                    <a:p>
                      <a:pPr marL="225234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rice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5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2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ow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 Flow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80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95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, 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outh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 G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rg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74801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.N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ft)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sz="1400" spc="-6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528320" marR="135255" indent="-39179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Down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97815" marR="241300" indent="-55244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tr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 Li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3855" marR="57785" indent="-30670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Fl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xi 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41300" marR="31115" indent="-208915">
                        <a:lnSpc>
                          <a:spcPct val="100000"/>
                        </a:lnSpc>
                      </a:pP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session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ed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14325" marR="95885" indent="-21399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4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8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399541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1590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BHK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6412470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7286970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7846650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004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8109000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8407920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419481">
                <a:tc gridSpan="3">
                  <a:txBody>
                    <a:bodyPr/>
                    <a:lstStyle/>
                    <a:p>
                      <a:pPr marL="370205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318000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3688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318000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318000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318000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1465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318000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419607">
                <a:tc gridSpan="3"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BSP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6094470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6968970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7528650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004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7791000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8089920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419481"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1074801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.N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Sq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ft)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sz="1400" spc="-6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Down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tr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97815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4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Fl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xi </a:t>
                      </a:r>
                      <a:r>
                        <a:rPr sz="1400" spc="-3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 Pl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3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ossession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5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tion</a:t>
                      </a:r>
                      <a:r>
                        <a:rPr sz="14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lan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8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723176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2407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BHK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9707431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4671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11031281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11878545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12275700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2512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12728216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419531">
                <a:tc gridSpan="3">
                  <a:txBody>
                    <a:bodyPr/>
                    <a:lstStyle/>
                    <a:p>
                      <a:pPr marL="370205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al</a:t>
                      </a:r>
                      <a:r>
                        <a:rPr sz="14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481400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3688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481400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481400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481400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1465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481400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  <a:tr h="419519">
                <a:tc gridSpan="3"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0" dirty="0" smtClean="0">
                          <a:latin typeface="Calibri"/>
                          <a:cs typeface="Calibri"/>
                        </a:rPr>
                        <a:t>BSP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9226031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4671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10549881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11397145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11794300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25120">
                        <a:lnSpc>
                          <a:spcPct val="10000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12246816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52298"/>
          </a:xfrm>
          <a:custGeom>
            <a:avLst/>
            <a:gdLst/>
            <a:ahLst/>
            <a:cxnLst/>
            <a:rect l="l" t="t" r="r" b="b"/>
            <a:pathLst>
              <a:path w="9144000" h="352298">
                <a:moveTo>
                  <a:pt x="0" y="352361"/>
                </a:moveTo>
                <a:lnTo>
                  <a:pt x="9144000" y="352361"/>
                </a:lnTo>
                <a:lnTo>
                  <a:pt x="9144000" y="63"/>
                </a:lnTo>
                <a:lnTo>
                  <a:pt x="0" y="63"/>
                </a:lnTo>
                <a:lnTo>
                  <a:pt x="0" y="352361"/>
                </a:lnTo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52323"/>
            <a:ext cx="9144000" cy="251688"/>
          </a:xfrm>
          <a:custGeom>
            <a:avLst/>
            <a:gdLst/>
            <a:ahLst/>
            <a:cxnLst/>
            <a:rect l="l" t="t" r="r" b="b"/>
            <a:pathLst>
              <a:path w="9144000" h="251688">
                <a:moveTo>
                  <a:pt x="0" y="251688"/>
                </a:moveTo>
                <a:lnTo>
                  <a:pt x="9144000" y="251688"/>
                </a:lnTo>
                <a:lnTo>
                  <a:pt x="9144000" y="0"/>
                </a:lnTo>
                <a:lnTo>
                  <a:pt x="0" y="0"/>
                </a:lnTo>
                <a:lnTo>
                  <a:pt x="0" y="251688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04100"/>
            <a:ext cx="1429766" cy="203365"/>
          </a:xfrm>
          <a:custGeom>
            <a:avLst/>
            <a:gdLst/>
            <a:ahLst/>
            <a:cxnLst/>
            <a:rect l="l" t="t" r="r" b="b"/>
            <a:pathLst>
              <a:path w="1429766" h="203365">
                <a:moveTo>
                  <a:pt x="0" y="203365"/>
                </a:moveTo>
                <a:lnTo>
                  <a:pt x="1429766" y="203365"/>
                </a:lnTo>
                <a:lnTo>
                  <a:pt x="1429766" y="0"/>
                </a:lnTo>
                <a:lnTo>
                  <a:pt x="0" y="0"/>
                </a:lnTo>
                <a:lnTo>
                  <a:pt x="0" y="20336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29766" y="604100"/>
            <a:ext cx="3857116" cy="203365"/>
          </a:xfrm>
          <a:custGeom>
            <a:avLst/>
            <a:gdLst/>
            <a:ahLst/>
            <a:cxnLst/>
            <a:rect l="l" t="t" r="r" b="b"/>
            <a:pathLst>
              <a:path w="3857116" h="203365">
                <a:moveTo>
                  <a:pt x="0" y="203365"/>
                </a:moveTo>
                <a:lnTo>
                  <a:pt x="3857116" y="203365"/>
                </a:lnTo>
                <a:lnTo>
                  <a:pt x="3857116" y="0"/>
                </a:lnTo>
                <a:lnTo>
                  <a:pt x="0" y="0"/>
                </a:lnTo>
                <a:lnTo>
                  <a:pt x="0" y="20336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86883" y="604100"/>
            <a:ext cx="3857116" cy="203365"/>
          </a:xfrm>
          <a:custGeom>
            <a:avLst/>
            <a:gdLst/>
            <a:ahLst/>
            <a:cxnLst/>
            <a:rect l="l" t="t" r="r" b="b"/>
            <a:pathLst>
              <a:path w="3857117" h="203365">
                <a:moveTo>
                  <a:pt x="0" y="203365"/>
                </a:moveTo>
                <a:lnTo>
                  <a:pt x="3857116" y="203365"/>
                </a:lnTo>
                <a:lnTo>
                  <a:pt x="3857116" y="0"/>
                </a:lnTo>
                <a:lnTo>
                  <a:pt x="0" y="0"/>
                </a:lnTo>
                <a:lnTo>
                  <a:pt x="0" y="20336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807427"/>
            <a:ext cx="1429766" cy="604050"/>
          </a:xfrm>
          <a:custGeom>
            <a:avLst/>
            <a:gdLst/>
            <a:ahLst/>
            <a:cxnLst/>
            <a:rect l="l" t="t" r="r" b="b"/>
            <a:pathLst>
              <a:path w="1429766" h="604050">
                <a:moveTo>
                  <a:pt x="0" y="604050"/>
                </a:moveTo>
                <a:lnTo>
                  <a:pt x="1429766" y="604050"/>
                </a:lnTo>
                <a:lnTo>
                  <a:pt x="1429766" y="0"/>
                </a:lnTo>
                <a:lnTo>
                  <a:pt x="0" y="0"/>
                </a:lnTo>
                <a:lnTo>
                  <a:pt x="0" y="60405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29766" y="80741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6883" y="80741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29766" y="1008710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86883" y="1008710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29766" y="1210132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86883" y="1210132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1411503"/>
            <a:ext cx="1429766" cy="805408"/>
          </a:xfrm>
          <a:custGeom>
            <a:avLst/>
            <a:gdLst/>
            <a:ahLst/>
            <a:cxnLst/>
            <a:rect l="l" t="t" r="r" b="b"/>
            <a:pathLst>
              <a:path w="1429766" h="805408">
                <a:moveTo>
                  <a:pt x="0" y="805408"/>
                </a:moveTo>
                <a:lnTo>
                  <a:pt x="1429766" y="805408"/>
                </a:lnTo>
                <a:lnTo>
                  <a:pt x="1429766" y="0"/>
                </a:lnTo>
                <a:lnTo>
                  <a:pt x="0" y="0"/>
                </a:lnTo>
                <a:lnTo>
                  <a:pt x="0" y="805408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29766" y="141142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86883" y="141142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29766" y="1612849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286883" y="1612849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29766" y="1814144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86883" y="1814144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429766" y="201556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86883" y="201556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2216911"/>
            <a:ext cx="1429766" cy="1409445"/>
          </a:xfrm>
          <a:custGeom>
            <a:avLst/>
            <a:gdLst/>
            <a:ahLst/>
            <a:cxnLst/>
            <a:rect l="l" t="t" r="r" b="b"/>
            <a:pathLst>
              <a:path w="1429766" h="1409446">
                <a:moveTo>
                  <a:pt x="0" y="1409445"/>
                </a:moveTo>
                <a:lnTo>
                  <a:pt x="1429766" y="1409445"/>
                </a:lnTo>
                <a:lnTo>
                  <a:pt x="1429766" y="0"/>
                </a:lnTo>
                <a:lnTo>
                  <a:pt x="0" y="0"/>
                </a:lnTo>
                <a:lnTo>
                  <a:pt x="0" y="14094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29766" y="2216861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286883" y="2216861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29766" y="241815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86883" y="241815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29766" y="2619514"/>
            <a:ext cx="3857116" cy="402704"/>
          </a:xfrm>
          <a:custGeom>
            <a:avLst/>
            <a:gdLst/>
            <a:ahLst/>
            <a:cxnLst/>
            <a:rect l="l" t="t" r="r" b="b"/>
            <a:pathLst>
              <a:path w="3857116" h="402704">
                <a:moveTo>
                  <a:pt x="0" y="402704"/>
                </a:moveTo>
                <a:lnTo>
                  <a:pt x="3857116" y="402704"/>
                </a:lnTo>
                <a:lnTo>
                  <a:pt x="3857116" y="0"/>
                </a:lnTo>
                <a:lnTo>
                  <a:pt x="0" y="0"/>
                </a:lnTo>
                <a:lnTo>
                  <a:pt x="0" y="4027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286883" y="2619514"/>
            <a:ext cx="3857116" cy="402704"/>
          </a:xfrm>
          <a:custGeom>
            <a:avLst/>
            <a:gdLst/>
            <a:ahLst/>
            <a:cxnLst/>
            <a:rect l="l" t="t" r="r" b="b"/>
            <a:pathLst>
              <a:path w="3857117" h="402704">
                <a:moveTo>
                  <a:pt x="0" y="402704"/>
                </a:moveTo>
                <a:lnTo>
                  <a:pt x="3857116" y="402704"/>
                </a:lnTo>
                <a:lnTo>
                  <a:pt x="3857116" y="0"/>
                </a:lnTo>
                <a:lnTo>
                  <a:pt x="0" y="0"/>
                </a:lnTo>
                <a:lnTo>
                  <a:pt x="0" y="4027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29766" y="302229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286883" y="302229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29766" y="3223653"/>
            <a:ext cx="3857116" cy="402704"/>
          </a:xfrm>
          <a:custGeom>
            <a:avLst/>
            <a:gdLst/>
            <a:ahLst/>
            <a:cxnLst/>
            <a:rect l="l" t="t" r="r" b="b"/>
            <a:pathLst>
              <a:path w="3857116" h="402704">
                <a:moveTo>
                  <a:pt x="0" y="402704"/>
                </a:moveTo>
                <a:lnTo>
                  <a:pt x="3857116" y="402704"/>
                </a:lnTo>
                <a:lnTo>
                  <a:pt x="3857116" y="0"/>
                </a:lnTo>
                <a:lnTo>
                  <a:pt x="0" y="0"/>
                </a:lnTo>
                <a:lnTo>
                  <a:pt x="0" y="4027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286883" y="3223653"/>
            <a:ext cx="3857116" cy="402704"/>
          </a:xfrm>
          <a:custGeom>
            <a:avLst/>
            <a:gdLst/>
            <a:ahLst/>
            <a:cxnLst/>
            <a:rect l="l" t="t" r="r" b="b"/>
            <a:pathLst>
              <a:path w="3857117" h="402704">
                <a:moveTo>
                  <a:pt x="0" y="402704"/>
                </a:moveTo>
                <a:lnTo>
                  <a:pt x="3857116" y="402704"/>
                </a:lnTo>
                <a:lnTo>
                  <a:pt x="3857116" y="0"/>
                </a:lnTo>
                <a:lnTo>
                  <a:pt x="0" y="0"/>
                </a:lnTo>
                <a:lnTo>
                  <a:pt x="0" y="4027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0" y="3626332"/>
            <a:ext cx="1429766" cy="1006754"/>
          </a:xfrm>
          <a:custGeom>
            <a:avLst/>
            <a:gdLst/>
            <a:ahLst/>
            <a:cxnLst/>
            <a:rect l="l" t="t" r="r" b="b"/>
            <a:pathLst>
              <a:path w="1429766" h="1006754">
                <a:moveTo>
                  <a:pt x="0" y="1006754"/>
                </a:moveTo>
                <a:lnTo>
                  <a:pt x="1429766" y="1006754"/>
                </a:lnTo>
                <a:lnTo>
                  <a:pt x="1429766" y="0"/>
                </a:lnTo>
                <a:lnTo>
                  <a:pt x="0" y="0"/>
                </a:lnTo>
                <a:lnTo>
                  <a:pt x="0" y="100675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29766" y="362630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86883" y="362630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429766" y="3827729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86883" y="3827729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429766" y="4029024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286883" y="4028960"/>
            <a:ext cx="3857116" cy="402704"/>
          </a:xfrm>
          <a:custGeom>
            <a:avLst/>
            <a:gdLst/>
            <a:ahLst/>
            <a:cxnLst/>
            <a:rect l="l" t="t" r="r" b="b"/>
            <a:pathLst>
              <a:path w="3857117" h="402704">
                <a:moveTo>
                  <a:pt x="0" y="402704"/>
                </a:moveTo>
                <a:lnTo>
                  <a:pt x="3857116" y="402704"/>
                </a:lnTo>
                <a:lnTo>
                  <a:pt x="3857116" y="0"/>
                </a:lnTo>
                <a:lnTo>
                  <a:pt x="0" y="0"/>
                </a:lnTo>
                <a:lnTo>
                  <a:pt x="0" y="4027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29766" y="4230319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429766" y="4431741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286883" y="4431741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0" y="4633112"/>
            <a:ext cx="1429766" cy="805408"/>
          </a:xfrm>
          <a:custGeom>
            <a:avLst/>
            <a:gdLst/>
            <a:ahLst/>
            <a:cxnLst/>
            <a:rect l="l" t="t" r="r" b="b"/>
            <a:pathLst>
              <a:path w="1429766" h="805408">
                <a:moveTo>
                  <a:pt x="0" y="805408"/>
                </a:moveTo>
                <a:lnTo>
                  <a:pt x="1429766" y="805408"/>
                </a:lnTo>
                <a:lnTo>
                  <a:pt x="1429766" y="0"/>
                </a:lnTo>
                <a:lnTo>
                  <a:pt x="0" y="0"/>
                </a:lnTo>
                <a:lnTo>
                  <a:pt x="0" y="805408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429766" y="463303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86883" y="4633036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429766" y="4834458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286883" y="4834458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429766" y="5035753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286883" y="5035753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429766" y="523717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286883" y="5237175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0" y="5438482"/>
            <a:ext cx="1429766" cy="604050"/>
          </a:xfrm>
          <a:custGeom>
            <a:avLst/>
            <a:gdLst/>
            <a:ahLst/>
            <a:cxnLst/>
            <a:rect l="l" t="t" r="r" b="b"/>
            <a:pathLst>
              <a:path w="1429766" h="604050">
                <a:moveTo>
                  <a:pt x="0" y="604050"/>
                </a:moveTo>
                <a:lnTo>
                  <a:pt x="1429766" y="604050"/>
                </a:lnTo>
                <a:lnTo>
                  <a:pt x="1429766" y="0"/>
                </a:lnTo>
                <a:lnTo>
                  <a:pt x="0" y="0"/>
                </a:lnTo>
                <a:lnTo>
                  <a:pt x="0" y="60405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429766" y="5438482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286883" y="5438482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429766" y="5639828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286883" y="5639828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429766" y="584118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6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286883" y="5841187"/>
            <a:ext cx="3857116" cy="201345"/>
          </a:xfrm>
          <a:custGeom>
            <a:avLst/>
            <a:gdLst/>
            <a:ahLst/>
            <a:cxnLst/>
            <a:rect l="l" t="t" r="r" b="b"/>
            <a:pathLst>
              <a:path w="3857117" h="201345">
                <a:moveTo>
                  <a:pt x="0" y="201345"/>
                </a:moveTo>
                <a:lnTo>
                  <a:pt x="3857116" y="201345"/>
                </a:lnTo>
                <a:lnTo>
                  <a:pt x="3857116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0" y="6042531"/>
            <a:ext cx="1429766" cy="815466"/>
          </a:xfrm>
          <a:custGeom>
            <a:avLst/>
            <a:gdLst/>
            <a:ahLst/>
            <a:cxnLst/>
            <a:rect l="l" t="t" r="r" b="b"/>
            <a:pathLst>
              <a:path w="1429766" h="815467">
                <a:moveTo>
                  <a:pt x="0" y="815467"/>
                </a:moveTo>
                <a:lnTo>
                  <a:pt x="1429766" y="815467"/>
                </a:lnTo>
                <a:lnTo>
                  <a:pt x="1429766" y="0"/>
                </a:lnTo>
                <a:lnTo>
                  <a:pt x="0" y="0"/>
                </a:lnTo>
                <a:lnTo>
                  <a:pt x="0" y="815467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429766" y="6042533"/>
            <a:ext cx="7714233" cy="201345"/>
          </a:xfrm>
          <a:custGeom>
            <a:avLst/>
            <a:gdLst/>
            <a:ahLst/>
            <a:cxnLst/>
            <a:rect l="l" t="t" r="r" b="b"/>
            <a:pathLst>
              <a:path w="7714233" h="201345">
                <a:moveTo>
                  <a:pt x="0" y="201345"/>
                </a:moveTo>
                <a:lnTo>
                  <a:pt x="7714233" y="201345"/>
                </a:lnTo>
                <a:lnTo>
                  <a:pt x="7714233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429766" y="6243878"/>
            <a:ext cx="7714233" cy="201345"/>
          </a:xfrm>
          <a:custGeom>
            <a:avLst/>
            <a:gdLst/>
            <a:ahLst/>
            <a:cxnLst/>
            <a:rect l="l" t="t" r="r" b="b"/>
            <a:pathLst>
              <a:path w="7714233" h="201345">
                <a:moveTo>
                  <a:pt x="0" y="201345"/>
                </a:moveTo>
                <a:lnTo>
                  <a:pt x="7714233" y="201345"/>
                </a:lnTo>
                <a:lnTo>
                  <a:pt x="7714233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429766" y="6445237"/>
            <a:ext cx="7714233" cy="201345"/>
          </a:xfrm>
          <a:custGeom>
            <a:avLst/>
            <a:gdLst/>
            <a:ahLst/>
            <a:cxnLst/>
            <a:rect l="l" t="t" r="r" b="b"/>
            <a:pathLst>
              <a:path w="7714233" h="201345">
                <a:moveTo>
                  <a:pt x="0" y="201345"/>
                </a:moveTo>
                <a:lnTo>
                  <a:pt x="7714233" y="201345"/>
                </a:lnTo>
                <a:lnTo>
                  <a:pt x="7714233" y="0"/>
                </a:lnTo>
                <a:lnTo>
                  <a:pt x="0" y="0"/>
                </a:lnTo>
                <a:lnTo>
                  <a:pt x="0" y="201345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429766" y="6646581"/>
            <a:ext cx="7714233" cy="211416"/>
          </a:xfrm>
          <a:custGeom>
            <a:avLst/>
            <a:gdLst/>
            <a:ahLst/>
            <a:cxnLst/>
            <a:rect l="l" t="t" r="r" b="b"/>
            <a:pathLst>
              <a:path w="7714233" h="211416">
                <a:moveTo>
                  <a:pt x="0" y="211416"/>
                </a:moveTo>
                <a:lnTo>
                  <a:pt x="7714233" y="211416"/>
                </a:lnTo>
                <a:lnTo>
                  <a:pt x="7714233" y="0"/>
                </a:lnTo>
                <a:lnTo>
                  <a:pt x="0" y="0"/>
                </a:lnTo>
                <a:lnTo>
                  <a:pt x="0" y="211416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429766" y="597662"/>
            <a:ext cx="0" cy="6260334"/>
          </a:xfrm>
          <a:custGeom>
            <a:avLst/>
            <a:gdLst/>
            <a:ahLst/>
            <a:cxnLst/>
            <a:rect l="l" t="t" r="r" b="b"/>
            <a:pathLst>
              <a:path h="6260334">
                <a:moveTo>
                  <a:pt x="0" y="0"/>
                </a:moveTo>
                <a:lnTo>
                  <a:pt x="0" y="626033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286883" y="597662"/>
            <a:ext cx="0" cy="5451221"/>
          </a:xfrm>
          <a:custGeom>
            <a:avLst/>
            <a:gdLst/>
            <a:ahLst/>
            <a:cxnLst/>
            <a:rect l="l" t="t" r="r" b="b"/>
            <a:pathLst>
              <a:path h="5451221">
                <a:moveTo>
                  <a:pt x="0" y="0"/>
                </a:moveTo>
                <a:lnTo>
                  <a:pt x="0" y="545122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0" y="35229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0" y="6040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0" y="80746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423416" y="1008761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423416" y="1210055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0" y="141147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423416" y="1612772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423416" y="1814195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423416" y="2015489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0" y="221691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423416" y="2418207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423416" y="2619501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423416" y="3022219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423416" y="3223641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0" y="36263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423416" y="3827653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423416" y="4029075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423416" y="4230370"/>
            <a:ext cx="3869817" cy="0"/>
          </a:xfrm>
          <a:custGeom>
            <a:avLst/>
            <a:gdLst/>
            <a:ahLst/>
            <a:cxnLst/>
            <a:rect l="l" t="t" r="r" b="b"/>
            <a:pathLst>
              <a:path w="3869817">
                <a:moveTo>
                  <a:pt x="0" y="0"/>
                </a:moveTo>
                <a:lnTo>
                  <a:pt x="3869817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423416" y="4431665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0" y="463308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423416" y="4834382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423416" y="5035803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423416" y="5237098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0" y="543852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423416" y="5639828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423416" y="5841174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0" y="604253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423416" y="6243878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423416" y="6445224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423416" y="6646583"/>
            <a:ext cx="7720583" cy="0"/>
          </a:xfrm>
          <a:custGeom>
            <a:avLst/>
            <a:gdLst/>
            <a:ahLst/>
            <a:cxnLst/>
            <a:rect l="l" t="t" r="r" b="b"/>
            <a:pathLst>
              <a:path w="7720583">
                <a:moveTo>
                  <a:pt x="0" y="0"/>
                </a:moveTo>
                <a:lnTo>
                  <a:pt x="772058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0" y="0"/>
            <a:ext cx="0" cy="6857996"/>
          </a:xfrm>
          <a:custGeom>
            <a:avLst/>
            <a:gdLst/>
            <a:ahLst/>
            <a:cxnLst/>
            <a:rect l="l" t="t" r="r" b="b"/>
            <a:pathLst>
              <a:path h="6857996">
                <a:moveTo>
                  <a:pt x="0" y="0"/>
                </a:moveTo>
                <a:lnTo>
                  <a:pt x="0" y="685799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9144000" y="0"/>
            <a:ext cx="0" cy="6857996"/>
          </a:xfrm>
          <a:custGeom>
            <a:avLst/>
            <a:gdLst/>
            <a:ahLst/>
            <a:cxnLst/>
            <a:rect l="l" t="t" r="r" b="b"/>
            <a:pathLst>
              <a:path h="6857996">
                <a:moveTo>
                  <a:pt x="0" y="0"/>
                </a:moveTo>
                <a:lnTo>
                  <a:pt x="0" y="685799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0" y="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733291" y="122417"/>
            <a:ext cx="1677035" cy="462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2235" marR="12700" indent="-90170">
              <a:lnSpc>
                <a:spcPct val="120700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"Lu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ry"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La</a:t>
            </a:r>
            <a:r>
              <a:rPr sz="1200" spc="-4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oposed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ecifi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ca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-6299" y="608710"/>
            <a:ext cx="35814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423797" y="608710"/>
            <a:ext cx="655955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30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OC</a:t>
            </a:r>
            <a:r>
              <a:rPr sz="1200" spc="-1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TI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281421" y="608710"/>
            <a:ext cx="1014094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SP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IF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1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TI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-6299" y="1012190"/>
            <a:ext cx="90424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Livin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/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423797" y="811021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281421" y="811021"/>
            <a:ext cx="156654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igh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quali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vitri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ied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423797" y="1012190"/>
            <a:ext cx="2997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281421" y="1012190"/>
            <a:ext cx="137287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Emulsion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423797" y="1213739"/>
            <a:ext cx="4400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281421" y="1213739"/>
            <a:ext cx="137287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Emulsion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-6299" y="1717294"/>
            <a:ext cx="65786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423797" y="1415160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281421" y="1415160"/>
            <a:ext cx="1732914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Lami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at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ood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en flo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423797" y="1616709"/>
            <a:ext cx="2997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281421" y="1616709"/>
            <a:ext cx="137287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Emulsion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423797" y="1817878"/>
            <a:ext cx="70802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bes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281421" y="1817878"/>
            <a:ext cx="173164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bes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423797" y="2019300"/>
            <a:ext cx="4400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281421" y="2019300"/>
            <a:ext cx="137287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Emulsion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-6299" y="2824860"/>
            <a:ext cx="4908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Ki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423797" y="2220721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281421" y="2220721"/>
            <a:ext cx="137033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id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amic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423797" y="2422271"/>
            <a:ext cx="67500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CP Fi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tti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gs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281421" y="2422271"/>
            <a:ext cx="25311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emi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CP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fi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gs,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Exha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 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,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ser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423797" y="2724277"/>
            <a:ext cx="2997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81421" y="2724277"/>
            <a:ext cx="3853179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Tiles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up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Ft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th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&amp;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Emulsion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423797" y="3026409"/>
            <a:ext cx="4400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281421" y="3026409"/>
            <a:ext cx="137287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Emulsion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423797" y="3328415"/>
            <a:ext cx="5619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Cabi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281421" y="3328415"/>
            <a:ext cx="3307079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Semi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Modular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Ki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Cabi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try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el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Cou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-6299" y="4033392"/>
            <a:ext cx="42354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oil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423797" y="3630421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81421" y="3630421"/>
            <a:ext cx="137033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id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amic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423797" y="3831970"/>
            <a:ext cx="2997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281421" y="3831970"/>
            <a:ext cx="158940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igh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quali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amic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423797" y="4033392"/>
            <a:ext cx="67500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CP Fi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tti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gs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5281421" y="4133977"/>
            <a:ext cx="173990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Jagu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14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,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ler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q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ui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1423797" y="4234560"/>
            <a:ext cx="8375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Sa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ary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1423797" y="4436109"/>
            <a:ext cx="4400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281421" y="4436109"/>
            <a:ext cx="221932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4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alse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35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/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tic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emulsion pai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-6299" y="4939538"/>
            <a:ext cx="5060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423797" y="4637532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281421" y="4637532"/>
            <a:ext cx="20904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igh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quali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tis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id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amic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423797" y="4838954"/>
            <a:ext cx="29972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281421" y="4838954"/>
            <a:ext cx="23171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6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ther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oof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Ex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xtu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nt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423797" y="5040503"/>
            <a:ext cx="44069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5281421" y="5040503"/>
            <a:ext cx="1313815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il Bound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emper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423797" y="5241671"/>
            <a:ext cx="953769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 Raili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281421" y="5241671"/>
            <a:ext cx="169100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5" dirty="0" smtClean="0">
                <a:solidFill>
                  <a:prstClr val="black"/>
                </a:solidFill>
                <a:cs typeface="Calibri"/>
              </a:rPr>
              <a:t>MS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Railin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as 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 ele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-6299" y="5644591"/>
            <a:ext cx="8375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el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 </a:t>
            </a:r>
            <a:r>
              <a:rPr sz="1200" spc="-4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423797" y="5443118"/>
            <a:ext cx="5327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Floori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281421" y="5443118"/>
            <a:ext cx="81915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Ce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amic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tiles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423797" y="5644591"/>
            <a:ext cx="3594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281421" y="5644591"/>
            <a:ext cx="13138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Oil Bo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emp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423797" y="5846064"/>
            <a:ext cx="44005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Ceili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5281421" y="5846064"/>
            <a:ext cx="13138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Oil Bo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emp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-6299" y="6354470"/>
            <a:ext cx="5130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Ge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423797" y="6047232"/>
            <a:ext cx="36696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lit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Air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Condi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ione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ms 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&amp;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Livi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ea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423797" y="6248704"/>
            <a:ext cx="950594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ac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-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up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423797" y="6450177"/>
            <a:ext cx="328866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Wi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do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-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UP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Gla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z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5mm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ough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Glass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423797" y="6656527"/>
            <a:ext cx="192786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5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igh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Quali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Modular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77592" y="3167148"/>
            <a:ext cx="2161308" cy="548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38540" y="2490428"/>
            <a:ext cx="0" cy="1926869"/>
          </a:xfrm>
          <a:custGeom>
            <a:avLst/>
            <a:gdLst/>
            <a:ahLst/>
            <a:cxnLst/>
            <a:rect l="l" t="t" r="r" b="b"/>
            <a:pathLst>
              <a:path h="1926869">
                <a:moveTo>
                  <a:pt x="0" y="1926869"/>
                </a:moveTo>
                <a:lnTo>
                  <a:pt x="0" y="0"/>
                </a:lnTo>
              </a:path>
            </a:pathLst>
          </a:custGeom>
          <a:ln w="12452">
            <a:solidFill>
              <a:srgbClr val="675B4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08556" y="6837281"/>
            <a:ext cx="1643679" cy="0"/>
          </a:xfrm>
          <a:custGeom>
            <a:avLst/>
            <a:gdLst/>
            <a:ahLst/>
            <a:cxnLst/>
            <a:rect l="l" t="t" r="r" b="b"/>
            <a:pathLst>
              <a:path w="1643679">
                <a:moveTo>
                  <a:pt x="0" y="0"/>
                </a:moveTo>
                <a:lnTo>
                  <a:pt x="1643679" y="0"/>
                </a:lnTo>
              </a:path>
            </a:pathLst>
          </a:custGeom>
          <a:ln w="16602">
            <a:solidFill>
              <a:srgbClr val="ACC8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9893" y="3981776"/>
            <a:ext cx="4077970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700" spc="95" dirty="0" smtClean="0">
                <a:solidFill>
                  <a:srgbClr val="2F230F"/>
                </a:solidFill>
                <a:latin typeface="Arial"/>
                <a:cs typeface="Arial"/>
              </a:rPr>
              <a:t>at</a:t>
            </a:r>
            <a:r>
              <a:rPr sz="1700" spc="120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105" dirty="0" smtClean="0">
                <a:solidFill>
                  <a:srgbClr val="2F230F"/>
                </a:solidFill>
                <a:latin typeface="Arial"/>
                <a:cs typeface="Arial"/>
              </a:rPr>
              <a:t>Central</a:t>
            </a:r>
            <a:r>
              <a:rPr sz="1700" spc="55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60" dirty="0" smtClean="0">
                <a:solidFill>
                  <a:srgbClr val="2F230F"/>
                </a:solidFill>
                <a:latin typeface="Arial"/>
                <a:cs typeface="Arial"/>
              </a:rPr>
              <a:t>Park</a:t>
            </a:r>
            <a:r>
              <a:rPr sz="1700" spc="100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20" dirty="0" smtClean="0">
                <a:solidFill>
                  <a:srgbClr val="2F230F"/>
                </a:solidFill>
                <a:latin typeface="Arial"/>
                <a:cs typeface="Arial"/>
              </a:rPr>
              <a:t>-</a:t>
            </a:r>
            <a:r>
              <a:rPr sz="1700" spc="145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20" dirty="0" smtClean="0">
                <a:solidFill>
                  <a:srgbClr val="2F230F"/>
                </a:solidFill>
                <a:latin typeface="Arial"/>
                <a:cs typeface="Arial"/>
              </a:rPr>
              <a:t>Ill,</a:t>
            </a:r>
            <a:r>
              <a:rPr sz="1700" spc="-150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105" dirty="0" smtClean="0">
                <a:solidFill>
                  <a:srgbClr val="2F230F"/>
                </a:solidFill>
                <a:latin typeface="Arial"/>
                <a:cs typeface="Arial"/>
              </a:rPr>
              <a:t>South</a:t>
            </a:r>
            <a:r>
              <a:rPr sz="1700" spc="35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95" dirty="0" smtClean="0">
                <a:solidFill>
                  <a:srgbClr val="2F230F"/>
                </a:solidFill>
                <a:latin typeface="Arial"/>
                <a:cs typeface="Arial"/>
              </a:rPr>
              <a:t>of</a:t>
            </a:r>
            <a:r>
              <a:rPr sz="1700" spc="120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1700" spc="165" dirty="0" smtClean="0">
                <a:solidFill>
                  <a:srgbClr val="2F230F"/>
                </a:solidFill>
                <a:latin typeface="Arial"/>
                <a:cs typeface="Arial"/>
              </a:rPr>
              <a:t>G</a:t>
            </a:r>
            <a:r>
              <a:rPr sz="1700" spc="105" dirty="0" smtClean="0">
                <a:solidFill>
                  <a:srgbClr val="2F230F"/>
                </a:solidFill>
                <a:latin typeface="Arial"/>
                <a:cs typeface="Arial"/>
              </a:rPr>
              <a:t>urgaon</a:t>
            </a:r>
            <a:endParaRPr sz="17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4581" y="3391898"/>
            <a:ext cx="142875" cy="1257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40" dirty="0" smtClean="0">
                <a:solidFill>
                  <a:srgbClr val="8A7946"/>
                </a:solidFill>
                <a:latin typeface="Courier New"/>
                <a:cs typeface="Courier New"/>
              </a:rPr>
              <a:t>1M</a:t>
            </a:r>
            <a:endParaRPr sz="700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51541" y="2607490"/>
            <a:ext cx="2335530" cy="421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700" b="1" spc="15" dirty="0" smtClean="0">
                <a:solidFill>
                  <a:srgbClr val="2F230F"/>
                </a:solidFill>
                <a:latin typeface="Arial"/>
                <a:cs typeface="Arial"/>
              </a:rPr>
              <a:t>Coming</a:t>
            </a:r>
            <a:r>
              <a:rPr sz="2700" b="1" spc="185" dirty="0" smtClean="0">
                <a:solidFill>
                  <a:srgbClr val="2F230F"/>
                </a:solidFill>
                <a:latin typeface="Arial"/>
                <a:cs typeface="Arial"/>
              </a:rPr>
              <a:t> </a:t>
            </a:r>
            <a:r>
              <a:rPr sz="2700" b="1" spc="50" dirty="0" smtClean="0">
                <a:solidFill>
                  <a:srgbClr val="2F230F"/>
                </a:solidFill>
                <a:latin typeface="Arial"/>
                <a:cs typeface="Arial"/>
              </a:rPr>
              <a:t>Soon</a:t>
            </a:r>
            <a:endParaRPr sz="27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58054" y="70739"/>
            <a:ext cx="4307205" cy="7480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400" dirty="0" smtClean="0">
                <a:solidFill>
                  <a:srgbClr val="FFFFFF"/>
                </a:solidFill>
                <a:cs typeface="Calibri"/>
              </a:rPr>
              <a:t>THE</a:t>
            </a:r>
            <a:r>
              <a:rPr sz="2400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spc="-35" dirty="0" smtClean="0">
                <a:solidFill>
                  <a:srgbClr val="FFFFFF"/>
                </a:solidFill>
                <a:cs typeface="Calibri"/>
              </a:rPr>
              <a:t>R</a:t>
            </a:r>
            <a:r>
              <a:rPr sz="2400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sz="2400" spc="-15" dirty="0" smtClean="0">
                <a:solidFill>
                  <a:srgbClr val="FFFFFF"/>
                </a:solidFill>
                <a:cs typeface="Calibri"/>
              </a:rPr>
              <a:t>O</a:t>
            </a:r>
            <a:r>
              <a:rPr sz="2400" spc="-25" dirty="0" smtClean="0">
                <a:solidFill>
                  <a:srgbClr val="FFFFFF"/>
                </a:solidFill>
                <a:cs typeface="Calibri"/>
              </a:rPr>
              <a:t>M</a:t>
            </a:r>
            <a:r>
              <a:rPr sz="2400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FFFF"/>
                </a:solidFill>
                <a:cs typeface="Calibri"/>
              </a:rPr>
              <a:t>-</a:t>
            </a:r>
            <a:r>
              <a:rPr sz="2400" spc="-1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FFFF"/>
                </a:solidFill>
                <a:cs typeface="Calibri"/>
              </a:rPr>
              <a:t>SO</a:t>
            </a:r>
            <a:r>
              <a:rPr sz="2400" spc="-10" dirty="0" smtClean="0">
                <a:solidFill>
                  <a:srgbClr val="FFFFFF"/>
                </a:solidFill>
                <a:cs typeface="Calibri"/>
              </a:rPr>
              <a:t>U</a:t>
            </a:r>
            <a:r>
              <a:rPr sz="2400" dirty="0" smtClean="0">
                <a:solidFill>
                  <a:srgbClr val="FFFFFF"/>
                </a:solidFill>
                <a:cs typeface="Calibri"/>
              </a:rPr>
              <a:t>TH</a:t>
            </a:r>
            <a:r>
              <a:rPr sz="2400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dirty="0" smtClean="0">
                <a:solidFill>
                  <a:srgbClr val="FFFFFF"/>
                </a:solidFill>
                <a:cs typeface="Calibri"/>
              </a:rPr>
              <a:t>OF</a:t>
            </a:r>
            <a:r>
              <a:rPr sz="2400" spc="-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2400" spc="-20" dirty="0" smtClean="0">
                <a:solidFill>
                  <a:srgbClr val="FFFFFF"/>
                </a:solidFill>
                <a:cs typeface="Calibri"/>
              </a:rPr>
              <a:t>G</a:t>
            </a:r>
            <a:r>
              <a:rPr sz="2400" spc="-35" dirty="0" smtClean="0">
                <a:solidFill>
                  <a:srgbClr val="FFFFFF"/>
                </a:solidFill>
                <a:cs typeface="Calibri"/>
              </a:rPr>
              <a:t>UR</a:t>
            </a:r>
            <a:r>
              <a:rPr sz="2400" spc="-20" dirty="0" smtClean="0">
                <a:solidFill>
                  <a:srgbClr val="FFFFFF"/>
                </a:solidFill>
                <a:cs typeface="Calibri"/>
              </a:rPr>
              <a:t>G</a:t>
            </a:r>
            <a:r>
              <a:rPr sz="2400" spc="-40" dirty="0" smtClean="0">
                <a:solidFill>
                  <a:srgbClr val="FFFFFF"/>
                </a:solidFill>
                <a:cs typeface="Calibri"/>
              </a:rPr>
              <a:t>A</a:t>
            </a:r>
            <a:r>
              <a:rPr sz="2400" spc="-20" dirty="0" smtClean="0">
                <a:solidFill>
                  <a:srgbClr val="FFFFFF"/>
                </a:solidFill>
                <a:cs typeface="Calibri"/>
              </a:rPr>
              <a:t>ON</a:t>
            </a:r>
            <a:endParaRPr sz="2400">
              <a:solidFill>
                <a:prstClr val="black"/>
              </a:solidFill>
              <a:cs typeface="Calibri"/>
            </a:endParaRPr>
          </a:p>
          <a:p>
            <a:pPr marL="1577975">
              <a:lnSpc>
                <a:spcPts val="2710"/>
              </a:lnSpc>
            </a:pPr>
            <a:r>
              <a:rPr sz="2400" spc="-15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L</a:t>
            </a:r>
            <a:r>
              <a:rPr sz="2400" spc="-10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a</a:t>
            </a:r>
            <a:r>
              <a:rPr sz="2400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ke</a:t>
            </a:r>
            <a:r>
              <a:rPr sz="2400" spc="-15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2400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View</a:t>
            </a:r>
            <a:r>
              <a:rPr sz="2400" spc="5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 </a:t>
            </a:r>
            <a:r>
              <a:rPr sz="2400" spc="-15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Apartm</a:t>
            </a:r>
            <a:r>
              <a:rPr sz="2400" spc="-30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e</a:t>
            </a:r>
            <a:r>
              <a:rPr sz="2400" dirty="0" smtClean="0">
                <a:solidFill>
                  <a:srgbClr val="FFFFFF"/>
                </a:solidFill>
                <a:latin typeface="Estrangelo Edessa"/>
                <a:cs typeface="Estrangelo Edessa"/>
              </a:rPr>
              <a:t>nts</a:t>
            </a:r>
            <a:endParaRPr sz="2400">
              <a:solidFill>
                <a:prstClr val="black"/>
              </a:solidFill>
              <a:latin typeface="Estrangelo Edessa"/>
              <a:cs typeface="Estrangelo Edess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1988" y="91440"/>
            <a:ext cx="1346662" cy="540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81348" y="931025"/>
            <a:ext cx="4185458" cy="5091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454832"/>
            <a:ext cx="9131531" cy="3823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79417" y="6830983"/>
            <a:ext cx="1479665" cy="0"/>
          </a:xfrm>
          <a:custGeom>
            <a:avLst/>
            <a:gdLst/>
            <a:ahLst/>
            <a:cxnLst/>
            <a:rect l="l" t="t" r="r" b="b"/>
            <a:pathLst>
              <a:path w="1479665">
                <a:moveTo>
                  <a:pt x="0" y="0"/>
                </a:moveTo>
                <a:lnTo>
                  <a:pt x="1479665" y="0"/>
                </a:lnTo>
              </a:path>
            </a:pathLst>
          </a:custGeom>
          <a:ln w="54032">
            <a:solidFill>
              <a:srgbClr val="97BF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18908" y="6830983"/>
            <a:ext cx="1325880" cy="0"/>
          </a:xfrm>
          <a:custGeom>
            <a:avLst/>
            <a:gdLst/>
            <a:ahLst/>
            <a:cxnLst/>
            <a:rect l="l" t="t" r="r" b="b"/>
            <a:pathLst>
              <a:path w="1325880">
                <a:moveTo>
                  <a:pt x="0" y="0"/>
                </a:moveTo>
                <a:lnTo>
                  <a:pt x="1325880" y="0"/>
                </a:lnTo>
              </a:path>
            </a:pathLst>
          </a:custGeom>
          <a:ln w="54032">
            <a:solidFill>
              <a:srgbClr val="97BF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1939" y="476712"/>
            <a:ext cx="3514090" cy="4419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160" algn="ctr"/>
            <a:r>
              <a:rPr sz="1450" spc="-65" dirty="0" smtClean="0">
                <a:solidFill>
                  <a:srgbClr val="0E0E0E"/>
                </a:solidFill>
                <a:latin typeface="Arial"/>
                <a:cs typeface="Arial"/>
              </a:rPr>
              <a:t>1</a:t>
            </a:r>
            <a:r>
              <a:rPr sz="1450" spc="-135" dirty="0" smtClean="0">
                <a:solidFill>
                  <a:srgbClr val="0E0E0E"/>
                </a:solidFill>
                <a:latin typeface="Arial"/>
                <a:cs typeface="Arial"/>
              </a:rPr>
              <a:t> </a:t>
            </a:r>
            <a:r>
              <a:rPr sz="1450" spc="-110" dirty="0" smtClean="0">
                <a:solidFill>
                  <a:srgbClr val="1D1C1A"/>
                </a:solidFill>
                <a:latin typeface="Arial"/>
                <a:cs typeface="Arial"/>
              </a:rPr>
              <a:t>BHK</a:t>
            </a:r>
            <a:r>
              <a:rPr sz="1450" spc="-75" dirty="0" smtClean="0">
                <a:solidFill>
                  <a:srgbClr val="1D1C1A"/>
                </a:solidFill>
                <a:latin typeface="Arial"/>
                <a:cs typeface="Arial"/>
              </a:rPr>
              <a:t> </a:t>
            </a:r>
            <a:r>
              <a:rPr sz="1450" spc="-140" dirty="0" smtClean="0">
                <a:solidFill>
                  <a:srgbClr val="0E0E0E"/>
                </a:solidFill>
                <a:latin typeface="Arial"/>
                <a:cs typeface="Arial"/>
              </a:rPr>
              <a:t>S</a:t>
            </a:r>
            <a:r>
              <a:rPr sz="1450" spc="-114" dirty="0" smtClean="0">
                <a:solidFill>
                  <a:srgbClr val="0E0E0E"/>
                </a:solidFill>
                <a:latin typeface="Arial"/>
                <a:cs typeface="Arial"/>
              </a:rPr>
              <a:t>U</a:t>
            </a:r>
            <a:r>
              <a:rPr sz="1450" spc="-229" dirty="0" smtClean="0">
                <a:solidFill>
                  <a:srgbClr val="383634"/>
                </a:solidFill>
                <a:latin typeface="Arial"/>
                <a:cs typeface="Arial"/>
              </a:rPr>
              <a:t>I</a:t>
            </a:r>
            <a:r>
              <a:rPr sz="1450" spc="-125" dirty="0" smtClean="0">
                <a:solidFill>
                  <a:srgbClr val="1D1C1A"/>
                </a:solidFill>
                <a:latin typeface="Arial"/>
                <a:cs typeface="Arial"/>
              </a:rPr>
              <a:t>TE</a:t>
            </a:r>
            <a:endParaRPr sz="145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45"/>
              </a:lnSpc>
            </a:pPr>
            <a:r>
              <a:rPr sz="1500" spc="-150" dirty="0" smtClean="0">
                <a:solidFill>
                  <a:srgbClr val="0E0E0E"/>
                </a:solidFill>
                <a:latin typeface="Arial"/>
                <a:cs typeface="Arial"/>
              </a:rPr>
              <a:t>SA</a:t>
            </a:r>
            <a:r>
              <a:rPr sz="1500" spc="-75" dirty="0" smtClean="0">
                <a:solidFill>
                  <a:srgbClr val="0E0E0E"/>
                </a:solidFill>
                <a:latin typeface="Arial"/>
                <a:cs typeface="Arial"/>
              </a:rPr>
              <a:t>L</a:t>
            </a:r>
            <a:r>
              <a:rPr sz="1500" spc="-290" dirty="0" smtClean="0">
                <a:solidFill>
                  <a:srgbClr val="383634"/>
                </a:solidFill>
                <a:latin typeface="Arial"/>
                <a:cs typeface="Arial"/>
              </a:rPr>
              <a:t>E</a:t>
            </a:r>
            <a:r>
              <a:rPr sz="1500" spc="-175" dirty="0" smtClean="0">
                <a:solidFill>
                  <a:srgbClr val="1D1C1A"/>
                </a:solidFill>
                <a:latin typeface="Arial"/>
                <a:cs typeface="Arial"/>
              </a:rPr>
              <a:t>ABLE</a:t>
            </a:r>
            <a:r>
              <a:rPr sz="1500" spc="35" dirty="0" smtClean="0">
                <a:solidFill>
                  <a:srgbClr val="1D1C1A"/>
                </a:solidFill>
                <a:latin typeface="Arial"/>
                <a:cs typeface="Arial"/>
              </a:rPr>
              <a:t> </a:t>
            </a:r>
            <a:r>
              <a:rPr sz="1500" spc="-195" dirty="0" smtClean="0">
                <a:solidFill>
                  <a:srgbClr val="1D1C1A"/>
                </a:solidFill>
                <a:latin typeface="Arial"/>
                <a:cs typeface="Arial"/>
              </a:rPr>
              <a:t>AREA</a:t>
            </a:r>
            <a:r>
              <a:rPr sz="1500" spc="65" dirty="0" smtClean="0">
                <a:solidFill>
                  <a:srgbClr val="1D1C1A"/>
                </a:solidFill>
                <a:latin typeface="Arial"/>
                <a:cs typeface="Arial"/>
              </a:rPr>
              <a:t> </a:t>
            </a:r>
            <a:r>
              <a:rPr sz="1500" spc="10" dirty="0" smtClean="0">
                <a:solidFill>
                  <a:srgbClr val="383634"/>
                </a:solidFill>
                <a:latin typeface="Arial"/>
                <a:cs typeface="Arial"/>
              </a:rPr>
              <a:t>-</a:t>
            </a:r>
            <a:r>
              <a:rPr sz="1500" spc="-80" dirty="0" smtClean="0">
                <a:solidFill>
                  <a:srgbClr val="383634"/>
                </a:solidFill>
                <a:latin typeface="Arial"/>
                <a:cs typeface="Arial"/>
              </a:rPr>
              <a:t> </a:t>
            </a:r>
            <a:r>
              <a:rPr sz="1500" spc="-60" dirty="0" smtClean="0">
                <a:solidFill>
                  <a:srgbClr val="1D1C1A"/>
                </a:solidFill>
                <a:latin typeface="Arial"/>
                <a:cs typeface="Arial"/>
              </a:rPr>
              <a:t>77.76</a:t>
            </a:r>
            <a:r>
              <a:rPr sz="1500" spc="-45" dirty="0" smtClean="0">
                <a:solidFill>
                  <a:srgbClr val="1D1C1A"/>
                </a:solidFill>
                <a:latin typeface="Arial"/>
                <a:cs typeface="Arial"/>
              </a:rPr>
              <a:t> </a:t>
            </a:r>
            <a:r>
              <a:rPr sz="1500" spc="25" dirty="0" smtClean="0">
                <a:solidFill>
                  <a:srgbClr val="1D1C1A"/>
                </a:solidFill>
                <a:latin typeface="Times New Roman"/>
                <a:cs typeface="Times New Roman"/>
              </a:rPr>
              <a:t>s</a:t>
            </a:r>
            <a:r>
              <a:rPr sz="1500" spc="70" dirty="0" smtClean="0">
                <a:solidFill>
                  <a:srgbClr val="1D1C1A"/>
                </a:solidFill>
                <a:latin typeface="Times New Roman"/>
                <a:cs typeface="Times New Roman"/>
              </a:rPr>
              <a:t>q</a:t>
            </a:r>
            <a:r>
              <a:rPr sz="1500" spc="310" dirty="0" smtClean="0">
                <a:solidFill>
                  <a:srgbClr val="383634"/>
                </a:solidFill>
                <a:latin typeface="Times New Roman"/>
                <a:cs typeface="Times New Roman"/>
              </a:rPr>
              <a:t>.</a:t>
            </a:r>
            <a:r>
              <a:rPr sz="1500" spc="10" dirty="0" smtClean="0">
                <a:solidFill>
                  <a:srgbClr val="1D1C1A"/>
                </a:solidFill>
                <a:latin typeface="Times New Roman"/>
                <a:cs typeface="Times New Roman"/>
              </a:rPr>
              <a:t>mtr.</a:t>
            </a:r>
            <a:r>
              <a:rPr sz="1500" spc="5" dirty="0" smtClean="0">
                <a:solidFill>
                  <a:srgbClr val="1D1C1A"/>
                </a:solidFill>
                <a:latin typeface="Times New Roman"/>
                <a:cs typeface="Times New Roman"/>
              </a:rPr>
              <a:t> </a:t>
            </a:r>
            <a:r>
              <a:rPr sz="1500" spc="-110" dirty="0" smtClean="0">
                <a:solidFill>
                  <a:srgbClr val="383634"/>
                </a:solidFill>
                <a:latin typeface="Arial"/>
                <a:cs typeface="Arial"/>
              </a:rPr>
              <a:t>(</a:t>
            </a:r>
            <a:r>
              <a:rPr sz="1500" spc="-35" dirty="0" smtClean="0">
                <a:solidFill>
                  <a:srgbClr val="1D1C1A"/>
                </a:solidFill>
                <a:latin typeface="Arial"/>
                <a:cs typeface="Arial"/>
              </a:rPr>
              <a:t>837</a:t>
            </a:r>
            <a:r>
              <a:rPr sz="1500" spc="-70" dirty="0" smtClean="0">
                <a:solidFill>
                  <a:srgbClr val="1D1C1A"/>
                </a:solidFill>
                <a:latin typeface="Arial"/>
                <a:cs typeface="Arial"/>
              </a:rPr>
              <a:t> </a:t>
            </a:r>
            <a:r>
              <a:rPr sz="1500" spc="60" dirty="0" smtClean="0">
                <a:solidFill>
                  <a:srgbClr val="1D1C1A"/>
                </a:solidFill>
                <a:latin typeface="Times New Roman"/>
                <a:cs typeface="Times New Roman"/>
              </a:rPr>
              <a:t>sq.</a:t>
            </a:r>
            <a:r>
              <a:rPr sz="1500" spc="-180" dirty="0" smtClean="0">
                <a:solidFill>
                  <a:srgbClr val="1D1C1A"/>
                </a:solidFill>
                <a:latin typeface="Times New Roman"/>
                <a:cs typeface="Times New Roman"/>
              </a:rPr>
              <a:t> </a:t>
            </a:r>
            <a:r>
              <a:rPr sz="1400" spc="105" dirty="0" smtClean="0">
                <a:solidFill>
                  <a:srgbClr val="1D1C1A"/>
                </a:solidFill>
                <a:latin typeface="Arial"/>
                <a:cs typeface="Arial"/>
              </a:rPr>
              <a:t>f</a:t>
            </a:r>
            <a:r>
              <a:rPr sz="1400" spc="25" dirty="0" smtClean="0">
                <a:solidFill>
                  <a:srgbClr val="1D1C1A"/>
                </a:solidFill>
                <a:latin typeface="Arial"/>
                <a:cs typeface="Arial"/>
              </a:rPr>
              <a:t>t</a:t>
            </a:r>
            <a:r>
              <a:rPr sz="1400" spc="-260" dirty="0" smtClean="0">
                <a:solidFill>
                  <a:srgbClr val="383634"/>
                </a:solidFill>
                <a:latin typeface="Arial"/>
                <a:cs typeface="Arial"/>
              </a:rPr>
              <a:t>.</a:t>
            </a:r>
            <a:r>
              <a:rPr sz="1400" spc="30" dirty="0" smtClean="0">
                <a:solidFill>
                  <a:srgbClr val="1D1C1A"/>
                </a:solidFill>
                <a:latin typeface="Arial"/>
                <a:cs typeface="Arial"/>
              </a:rPr>
              <a:t>)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281" y="6037349"/>
            <a:ext cx="991235" cy="1346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00" spc="180" dirty="0" smtClean="0">
                <a:solidFill>
                  <a:srgbClr val="5B5B5B"/>
                </a:solidFill>
                <a:latin typeface="Times New Roman"/>
                <a:cs typeface="Times New Roman"/>
              </a:rPr>
              <a:t>•</a:t>
            </a:r>
            <a:r>
              <a:rPr sz="800" spc="-4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spc="120" dirty="0" smtClean="0">
                <a:solidFill>
                  <a:srgbClr val="494949"/>
                </a:solidFill>
                <a:latin typeface="Times New Roman"/>
                <a:cs typeface="Times New Roman"/>
              </a:rPr>
              <a:t>1</a:t>
            </a:r>
            <a:r>
              <a:rPr sz="800" dirty="0" smtClean="0">
                <a:solidFill>
                  <a:srgbClr val="494949"/>
                </a:solidFill>
                <a:latin typeface="Times New Roman"/>
                <a:cs typeface="Times New Roman"/>
              </a:rPr>
              <a:t>sq</a:t>
            </a:r>
            <a:r>
              <a:rPr sz="800" spc="5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800" spc="10" dirty="0" smtClean="0">
                <a:solidFill>
                  <a:srgbClr val="383634"/>
                </a:solidFill>
                <a:latin typeface="Times New Roman"/>
                <a:cs typeface="Times New Roman"/>
              </a:rPr>
              <a:t>mtr</a:t>
            </a:r>
            <a:r>
              <a:rPr sz="800" spc="-45" dirty="0" smtClean="0">
                <a:solidFill>
                  <a:srgbClr val="383634"/>
                </a:solidFill>
                <a:latin typeface="Times New Roman"/>
                <a:cs typeface="Times New Roman"/>
              </a:rPr>
              <a:t> </a:t>
            </a:r>
            <a:r>
              <a:rPr sz="800" spc="70" dirty="0" smtClean="0">
                <a:solidFill>
                  <a:srgbClr val="5B5B5B"/>
                </a:solidFill>
                <a:latin typeface="Times New Roman"/>
                <a:cs typeface="Times New Roman"/>
              </a:rPr>
              <a:t>-</a:t>
            </a:r>
            <a:r>
              <a:rPr sz="800" spc="-8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spc="55" dirty="0" smtClean="0">
                <a:solidFill>
                  <a:srgbClr val="383634"/>
                </a:solidFill>
                <a:latin typeface="Times New Roman"/>
                <a:cs typeface="Times New Roman"/>
              </a:rPr>
              <a:t>1</a:t>
            </a:r>
            <a:r>
              <a:rPr sz="800" spc="-75" dirty="0" smtClean="0">
                <a:solidFill>
                  <a:srgbClr val="383634"/>
                </a:solidFill>
                <a:latin typeface="Times New Roman"/>
                <a:cs typeface="Times New Roman"/>
              </a:rPr>
              <a:t>0</a:t>
            </a:r>
            <a:r>
              <a:rPr sz="800" spc="10" dirty="0" smtClean="0">
                <a:solidFill>
                  <a:srgbClr val="5B5B5B"/>
                </a:solidFill>
                <a:latin typeface="Times New Roman"/>
                <a:cs typeface="Times New Roman"/>
              </a:rPr>
              <a:t>.764</a:t>
            </a:r>
            <a:r>
              <a:rPr sz="800" spc="-7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dirty="0" smtClean="0">
                <a:solidFill>
                  <a:srgbClr val="494949"/>
                </a:solidFill>
                <a:latin typeface="Times New Roman"/>
                <a:cs typeface="Times New Roman"/>
              </a:rPr>
              <a:t>sq</a:t>
            </a:r>
            <a:r>
              <a:rPr sz="800" spc="-30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800" spc="40" dirty="0" smtClean="0">
                <a:solidFill>
                  <a:srgbClr val="383634"/>
                </a:solidFill>
                <a:latin typeface="Arial"/>
                <a:cs typeface="Arial"/>
              </a:rPr>
              <a:t>ft</a:t>
            </a:r>
            <a:endParaRPr sz="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2634" y="1411031"/>
            <a:ext cx="629920" cy="3028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6100"/>
              </a:lnSpc>
            </a:pPr>
            <a:r>
              <a:rPr sz="900" spc="40" dirty="0" smtClean="0">
                <a:solidFill>
                  <a:srgbClr val="332818"/>
                </a:solidFill>
                <a:latin typeface="Arial"/>
                <a:cs typeface="Arial"/>
              </a:rPr>
              <a:t>BA</a:t>
            </a:r>
            <a:r>
              <a:rPr sz="900" spc="-65" dirty="0" smtClean="0">
                <a:solidFill>
                  <a:srgbClr val="332818"/>
                </a:solidFill>
                <a:latin typeface="Arial"/>
                <a:cs typeface="Arial"/>
              </a:rPr>
              <a:t>L</a:t>
            </a:r>
            <a:r>
              <a:rPr sz="900" spc="65" dirty="0" smtClean="0">
                <a:solidFill>
                  <a:srgbClr val="383634"/>
                </a:solidFill>
                <a:latin typeface="Arial"/>
                <a:cs typeface="Arial"/>
              </a:rPr>
              <a:t>C</a:t>
            </a:r>
            <a:r>
              <a:rPr sz="900" spc="45" dirty="0" smtClean="0">
                <a:solidFill>
                  <a:srgbClr val="332818"/>
                </a:solidFill>
                <a:latin typeface="Arial"/>
                <a:cs typeface="Arial"/>
              </a:rPr>
              <a:t>ONY</a:t>
            </a:r>
            <a:r>
              <a:rPr sz="900" spc="15" dirty="0" smtClean="0">
                <a:solidFill>
                  <a:srgbClr val="332818"/>
                </a:solidFill>
                <a:latin typeface="Arial"/>
                <a:cs typeface="Arial"/>
              </a:rPr>
              <a:t> </a:t>
            </a:r>
            <a:r>
              <a:rPr sz="900" spc="55" dirty="0" smtClean="0">
                <a:solidFill>
                  <a:srgbClr val="332818"/>
                </a:solidFill>
                <a:latin typeface="Arial"/>
                <a:cs typeface="Arial"/>
              </a:rPr>
              <a:t>6</a:t>
            </a:r>
            <a:r>
              <a:rPr sz="900" spc="-45" dirty="0" smtClean="0">
                <a:solidFill>
                  <a:srgbClr val="8A7C62"/>
                </a:solidFill>
                <a:latin typeface="Arial"/>
                <a:cs typeface="Arial"/>
              </a:rPr>
              <a:t>'</a:t>
            </a:r>
            <a:r>
              <a:rPr sz="900" spc="40" dirty="0" smtClean="0">
                <a:solidFill>
                  <a:srgbClr val="332818"/>
                </a:solidFill>
                <a:latin typeface="Arial"/>
                <a:cs typeface="Arial"/>
              </a:rPr>
              <a:t>-0</a:t>
            </a:r>
            <a:r>
              <a:rPr sz="900" spc="70" dirty="0" smtClean="0">
                <a:solidFill>
                  <a:srgbClr val="5D523D"/>
                </a:solidFill>
                <a:latin typeface="Arial"/>
                <a:cs typeface="Arial"/>
              </a:rPr>
              <a:t>"</a:t>
            </a:r>
            <a:r>
              <a:rPr sz="900" spc="-25" dirty="0" smtClean="0">
                <a:solidFill>
                  <a:srgbClr val="5D523D"/>
                </a:solidFill>
                <a:latin typeface="Arial"/>
                <a:cs typeface="Arial"/>
              </a:rPr>
              <a:t> </a:t>
            </a:r>
            <a:r>
              <a:rPr sz="900" spc="55" dirty="0" smtClean="0">
                <a:solidFill>
                  <a:srgbClr val="332818"/>
                </a:solidFill>
                <a:latin typeface="Arial"/>
                <a:cs typeface="Arial"/>
              </a:rPr>
              <a:t>W</a:t>
            </a:r>
            <a:r>
              <a:rPr sz="900" spc="5" dirty="0" smtClean="0">
                <a:solidFill>
                  <a:srgbClr val="332818"/>
                </a:solidFill>
                <a:latin typeface="Arial"/>
                <a:cs typeface="Arial"/>
              </a:rPr>
              <a:t>I</a:t>
            </a:r>
            <a:r>
              <a:rPr sz="900" spc="60" dirty="0" smtClean="0">
                <a:solidFill>
                  <a:srgbClr val="383634"/>
                </a:solidFill>
                <a:latin typeface="Arial"/>
                <a:cs typeface="Arial"/>
              </a:rPr>
              <a:t>DE</a:t>
            </a:r>
            <a:endParaRPr sz="9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01988" y="91440"/>
            <a:ext cx="1346662" cy="540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7196" y="872835"/>
            <a:ext cx="6222076" cy="5245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454832"/>
            <a:ext cx="9131531" cy="3823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02330" y="2001288"/>
            <a:ext cx="1201188" cy="0"/>
          </a:xfrm>
          <a:custGeom>
            <a:avLst/>
            <a:gdLst/>
            <a:ahLst/>
            <a:cxnLst/>
            <a:rect l="l" t="t" r="r" b="b"/>
            <a:pathLst>
              <a:path w="1201188">
                <a:moveTo>
                  <a:pt x="0" y="0"/>
                </a:moveTo>
                <a:lnTo>
                  <a:pt x="1201188" y="0"/>
                </a:lnTo>
              </a:path>
            </a:pathLst>
          </a:custGeom>
          <a:ln w="20781">
            <a:solidFill>
              <a:srgbClr val="9393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79417" y="6830983"/>
            <a:ext cx="1479665" cy="0"/>
          </a:xfrm>
          <a:custGeom>
            <a:avLst/>
            <a:gdLst/>
            <a:ahLst/>
            <a:cxnLst/>
            <a:rect l="l" t="t" r="r" b="b"/>
            <a:pathLst>
              <a:path w="1479665">
                <a:moveTo>
                  <a:pt x="0" y="0"/>
                </a:moveTo>
                <a:lnTo>
                  <a:pt x="1479665" y="0"/>
                </a:lnTo>
              </a:path>
            </a:pathLst>
          </a:custGeom>
          <a:ln w="54032">
            <a:solidFill>
              <a:srgbClr val="97BF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18908" y="6830983"/>
            <a:ext cx="1321723" cy="0"/>
          </a:xfrm>
          <a:custGeom>
            <a:avLst/>
            <a:gdLst/>
            <a:ahLst/>
            <a:cxnLst/>
            <a:rect l="l" t="t" r="r" b="b"/>
            <a:pathLst>
              <a:path w="1321723">
                <a:moveTo>
                  <a:pt x="0" y="0"/>
                </a:moveTo>
                <a:lnTo>
                  <a:pt x="1321723" y="0"/>
                </a:lnTo>
              </a:path>
            </a:pathLst>
          </a:custGeom>
          <a:ln w="54032">
            <a:solidFill>
              <a:srgbClr val="97BF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55685" y="405823"/>
            <a:ext cx="3832860" cy="4616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065" algn="ctr"/>
            <a:r>
              <a:rPr sz="1550" spc="-35" dirty="0" smtClean="0">
                <a:solidFill>
                  <a:srgbClr val="1C1C1C"/>
                </a:solidFill>
                <a:latin typeface="Arial"/>
                <a:cs typeface="Arial"/>
              </a:rPr>
              <a:t>2</a:t>
            </a:r>
            <a:r>
              <a:rPr sz="1550" spc="-15" dirty="0" smtClean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550" spc="-150" dirty="0" smtClean="0">
                <a:solidFill>
                  <a:srgbClr val="1C1C1C"/>
                </a:solidFill>
                <a:latin typeface="Arial"/>
                <a:cs typeface="Arial"/>
              </a:rPr>
              <a:t>BHK</a:t>
            </a:r>
            <a:r>
              <a:rPr sz="1550" spc="-95" dirty="0" smtClean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550" spc="-190" dirty="0" smtClean="0">
                <a:solidFill>
                  <a:srgbClr val="1C1C1C"/>
                </a:solidFill>
                <a:latin typeface="Arial"/>
                <a:cs typeface="Arial"/>
              </a:rPr>
              <a:t>S</a:t>
            </a:r>
            <a:r>
              <a:rPr sz="1550" spc="-300" dirty="0" smtClean="0">
                <a:solidFill>
                  <a:srgbClr val="1C1C1C"/>
                </a:solidFill>
                <a:latin typeface="Arial"/>
                <a:cs typeface="Arial"/>
              </a:rPr>
              <a:t>U</a:t>
            </a:r>
            <a:r>
              <a:rPr sz="1550" spc="-380" dirty="0" smtClean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r>
              <a:rPr sz="1550" spc="-150" dirty="0" smtClean="0">
                <a:solidFill>
                  <a:srgbClr val="1C1C1C"/>
                </a:solidFill>
                <a:latin typeface="Arial"/>
                <a:cs typeface="Arial"/>
              </a:rPr>
              <a:t>TE</a:t>
            </a:r>
            <a:endParaRPr sz="1550">
              <a:solidFill>
                <a:prstClr val="black"/>
              </a:solidFill>
              <a:latin typeface="Arial"/>
              <a:cs typeface="Arial"/>
            </a:endParaRPr>
          </a:p>
          <a:p>
            <a:pPr algn="ctr">
              <a:lnSpc>
                <a:spcPts val="1689"/>
              </a:lnSpc>
            </a:pPr>
            <a:r>
              <a:rPr sz="1450" spc="-105" dirty="0" smtClean="0">
                <a:solidFill>
                  <a:srgbClr val="1C1C1C"/>
                </a:solidFill>
                <a:latin typeface="Arial"/>
                <a:cs typeface="Arial"/>
              </a:rPr>
              <a:t>SALEABLE</a:t>
            </a:r>
            <a:r>
              <a:rPr sz="1450" spc="65" dirty="0" smtClean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450" spc="-140" dirty="0" smtClean="0">
                <a:solidFill>
                  <a:srgbClr val="1C1C1C"/>
                </a:solidFill>
                <a:latin typeface="Arial"/>
                <a:cs typeface="Arial"/>
              </a:rPr>
              <a:t>AREA</a:t>
            </a:r>
            <a:r>
              <a:rPr sz="1450" spc="90" dirty="0" smtClean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450" spc="40" dirty="0" smtClean="0">
                <a:solidFill>
                  <a:srgbClr val="1C1C1C"/>
                </a:solidFill>
                <a:latin typeface="Arial"/>
                <a:cs typeface="Arial"/>
              </a:rPr>
              <a:t>-110.37</a:t>
            </a:r>
            <a:r>
              <a:rPr sz="1450" spc="-5" dirty="0" smtClean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600" spc="45" dirty="0" smtClean="0">
                <a:solidFill>
                  <a:srgbClr val="1C1C1C"/>
                </a:solidFill>
                <a:latin typeface="Times New Roman"/>
                <a:cs typeface="Times New Roman"/>
              </a:rPr>
              <a:t>sq.</a:t>
            </a:r>
            <a:r>
              <a:rPr sz="1600" spc="-80" dirty="0" smtClean="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sz="1600" spc="-20" dirty="0" smtClean="0">
                <a:solidFill>
                  <a:srgbClr val="1C1C1C"/>
                </a:solidFill>
                <a:latin typeface="Times New Roman"/>
                <a:cs typeface="Times New Roman"/>
              </a:rPr>
              <a:t>mtr.</a:t>
            </a:r>
            <a:r>
              <a:rPr sz="1600" spc="-55" dirty="0" smtClean="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sz="1500" spc="55" dirty="0" smtClean="0">
                <a:solidFill>
                  <a:srgbClr val="1C1C1C"/>
                </a:solidFill>
                <a:latin typeface="Times New Roman"/>
                <a:cs typeface="Times New Roman"/>
              </a:rPr>
              <a:t>(1188</a:t>
            </a:r>
            <a:r>
              <a:rPr sz="1500" spc="-35" dirty="0" smtClean="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sz="1600" spc="45" dirty="0" smtClean="0">
                <a:solidFill>
                  <a:srgbClr val="1C1C1C"/>
                </a:solidFill>
                <a:latin typeface="Times New Roman"/>
                <a:cs typeface="Times New Roman"/>
              </a:rPr>
              <a:t>sq.</a:t>
            </a:r>
            <a:r>
              <a:rPr sz="1600" spc="-210" dirty="0" smtClean="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sz="1650" spc="-45" dirty="0" smtClean="0">
                <a:solidFill>
                  <a:srgbClr val="1C1C1C"/>
                </a:solidFill>
                <a:latin typeface="Arial"/>
                <a:cs typeface="Arial"/>
              </a:rPr>
              <a:t>ft.)</a:t>
            </a:r>
            <a:endParaRPr sz="16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281" y="6037349"/>
            <a:ext cx="991235" cy="1346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00" spc="180" dirty="0" smtClean="0">
                <a:solidFill>
                  <a:srgbClr val="5B5B5B"/>
                </a:solidFill>
                <a:latin typeface="Times New Roman"/>
                <a:cs typeface="Times New Roman"/>
              </a:rPr>
              <a:t>•</a:t>
            </a:r>
            <a:r>
              <a:rPr sz="800" spc="-4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spc="120" dirty="0" smtClean="0">
                <a:solidFill>
                  <a:srgbClr val="494949"/>
                </a:solidFill>
                <a:latin typeface="Times New Roman"/>
                <a:cs typeface="Times New Roman"/>
              </a:rPr>
              <a:t>1</a:t>
            </a:r>
            <a:r>
              <a:rPr sz="800" dirty="0" smtClean="0">
                <a:solidFill>
                  <a:srgbClr val="494949"/>
                </a:solidFill>
                <a:latin typeface="Times New Roman"/>
                <a:cs typeface="Times New Roman"/>
              </a:rPr>
              <a:t>sq</a:t>
            </a:r>
            <a:r>
              <a:rPr sz="800" spc="5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800" spc="10" dirty="0" smtClean="0">
                <a:solidFill>
                  <a:srgbClr val="383634"/>
                </a:solidFill>
                <a:latin typeface="Times New Roman"/>
                <a:cs typeface="Times New Roman"/>
              </a:rPr>
              <a:t>mtr</a:t>
            </a:r>
            <a:r>
              <a:rPr sz="800" spc="-45" dirty="0" smtClean="0">
                <a:solidFill>
                  <a:srgbClr val="383634"/>
                </a:solidFill>
                <a:latin typeface="Times New Roman"/>
                <a:cs typeface="Times New Roman"/>
              </a:rPr>
              <a:t> </a:t>
            </a:r>
            <a:r>
              <a:rPr sz="800" spc="70" dirty="0" smtClean="0">
                <a:solidFill>
                  <a:srgbClr val="5B5B5B"/>
                </a:solidFill>
                <a:latin typeface="Times New Roman"/>
                <a:cs typeface="Times New Roman"/>
              </a:rPr>
              <a:t>-</a:t>
            </a:r>
            <a:r>
              <a:rPr sz="800" spc="-8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spc="55" dirty="0" smtClean="0">
                <a:solidFill>
                  <a:srgbClr val="383634"/>
                </a:solidFill>
                <a:latin typeface="Times New Roman"/>
                <a:cs typeface="Times New Roman"/>
              </a:rPr>
              <a:t>1</a:t>
            </a:r>
            <a:r>
              <a:rPr sz="800" spc="-75" dirty="0" smtClean="0">
                <a:solidFill>
                  <a:srgbClr val="383634"/>
                </a:solidFill>
                <a:latin typeface="Times New Roman"/>
                <a:cs typeface="Times New Roman"/>
              </a:rPr>
              <a:t>0</a:t>
            </a:r>
            <a:r>
              <a:rPr sz="800" spc="10" dirty="0" smtClean="0">
                <a:solidFill>
                  <a:srgbClr val="5B5B5B"/>
                </a:solidFill>
                <a:latin typeface="Times New Roman"/>
                <a:cs typeface="Times New Roman"/>
              </a:rPr>
              <a:t>.764</a:t>
            </a:r>
            <a:r>
              <a:rPr sz="800" spc="-75" dirty="0" smtClean="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sz="800" dirty="0" smtClean="0">
                <a:solidFill>
                  <a:srgbClr val="494949"/>
                </a:solidFill>
                <a:latin typeface="Times New Roman"/>
                <a:cs typeface="Times New Roman"/>
              </a:rPr>
              <a:t>sq</a:t>
            </a:r>
            <a:r>
              <a:rPr sz="800" spc="-30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800" spc="40" dirty="0" smtClean="0">
                <a:solidFill>
                  <a:srgbClr val="383634"/>
                </a:solidFill>
                <a:latin typeface="Arial"/>
                <a:cs typeface="Arial"/>
              </a:rPr>
              <a:t>ft</a:t>
            </a:r>
            <a:endParaRPr sz="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8725" y="1413047"/>
            <a:ext cx="620395" cy="318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950" spc="15" dirty="0" smtClean="0">
                <a:solidFill>
                  <a:srgbClr val="342A1A"/>
                </a:solidFill>
                <a:latin typeface="Arial"/>
                <a:cs typeface="Arial"/>
              </a:rPr>
              <a:t>B</a:t>
            </a:r>
            <a:r>
              <a:rPr sz="950" spc="5" dirty="0" smtClean="0">
                <a:solidFill>
                  <a:srgbClr val="342A1A"/>
                </a:solidFill>
                <a:latin typeface="Arial"/>
                <a:cs typeface="Arial"/>
              </a:rPr>
              <a:t>A</a:t>
            </a:r>
            <a:r>
              <a:rPr sz="950" spc="-10" dirty="0" smtClean="0">
                <a:solidFill>
                  <a:srgbClr val="57544B"/>
                </a:solidFill>
                <a:latin typeface="Arial"/>
                <a:cs typeface="Arial"/>
              </a:rPr>
              <a:t>L</a:t>
            </a:r>
            <a:r>
              <a:rPr sz="950" spc="20" dirty="0" smtClean="0">
                <a:solidFill>
                  <a:srgbClr val="342A1A"/>
                </a:solidFill>
                <a:latin typeface="Arial"/>
                <a:cs typeface="Arial"/>
              </a:rPr>
              <a:t>CONY</a:t>
            </a:r>
            <a:endParaRPr sz="95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1275"/>
              </a:lnSpc>
            </a:pPr>
            <a:r>
              <a:rPr sz="1100" spc="-245" dirty="0" smtClean="0">
                <a:solidFill>
                  <a:srgbClr val="342A1A"/>
                </a:solidFill>
                <a:latin typeface="Times New Roman"/>
                <a:cs typeface="Times New Roman"/>
              </a:rPr>
              <a:t>G</a:t>
            </a:r>
            <a:r>
              <a:rPr sz="1100" spc="-35" dirty="0" smtClean="0">
                <a:solidFill>
                  <a:srgbClr val="57544B"/>
                </a:solidFill>
                <a:latin typeface="Times New Roman"/>
                <a:cs typeface="Times New Roman"/>
              </a:rPr>
              <a:t>'</a:t>
            </a:r>
            <a:r>
              <a:rPr sz="1100" spc="-210" dirty="0" smtClean="0">
                <a:solidFill>
                  <a:srgbClr val="342A1A"/>
                </a:solidFill>
                <a:latin typeface="Times New Roman"/>
                <a:cs typeface="Times New Roman"/>
              </a:rPr>
              <a:t>O</a:t>
            </a:r>
            <a:r>
              <a:rPr sz="1100" spc="-30" dirty="0" smtClean="0">
                <a:solidFill>
                  <a:srgbClr val="57544B"/>
                </a:solidFill>
                <a:latin typeface="Times New Roman"/>
                <a:cs typeface="Times New Roman"/>
              </a:rPr>
              <a:t>"</a:t>
            </a:r>
            <a:r>
              <a:rPr sz="1100" spc="-145" dirty="0" smtClean="0">
                <a:solidFill>
                  <a:srgbClr val="57544B"/>
                </a:solidFill>
                <a:latin typeface="Times New Roman"/>
                <a:cs typeface="Times New Roman"/>
              </a:rPr>
              <a:t> </a:t>
            </a:r>
            <a:r>
              <a:rPr sz="1100" spc="-90" dirty="0" smtClean="0">
                <a:solidFill>
                  <a:srgbClr val="342A1A"/>
                </a:solidFill>
                <a:latin typeface="Times New Roman"/>
                <a:cs typeface="Times New Roman"/>
              </a:rPr>
              <a:t>WIDE</a:t>
            </a: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036" y="369916"/>
            <a:ext cx="1005840" cy="590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88472" y="374072"/>
            <a:ext cx="7680959" cy="586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96890"/>
            <a:ext cx="9119062" cy="540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8803" y="1138843"/>
            <a:ext cx="7502236" cy="0"/>
          </a:xfrm>
          <a:custGeom>
            <a:avLst/>
            <a:gdLst/>
            <a:ahLst/>
            <a:cxnLst/>
            <a:rect l="l" t="t" r="r" b="b"/>
            <a:pathLst>
              <a:path w="7502236">
                <a:moveTo>
                  <a:pt x="0" y="0"/>
                </a:moveTo>
                <a:lnTo>
                  <a:pt x="7502236" y="0"/>
                </a:lnTo>
              </a:path>
            </a:pathLst>
          </a:custGeom>
          <a:ln w="16625">
            <a:solidFill>
              <a:srgbClr val="FBD8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147" y="904931"/>
            <a:ext cx="1378585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1365250" algn="l"/>
              </a:tabLst>
            </a:pPr>
            <a:r>
              <a:rPr sz="500" b="1" spc="61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</a:t>
            </a:r>
            <a:r>
              <a:rPr sz="500" b="1" spc="580" dirty="0" smtClean="0">
                <a:solidFill>
                  <a:srgbClr val="646464"/>
                </a:solidFill>
                <a:latin typeface="Times New Roman"/>
                <a:cs typeface="Times New Roman"/>
              </a:rPr>
              <a:t>-</a:t>
            </a:r>
            <a:r>
              <a:rPr sz="500" b="1" spc="36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 </a:t>
            </a:r>
            <a:r>
              <a:rPr sz="500" b="1" spc="50" dirty="0" smtClean="0">
                <a:solidFill>
                  <a:srgbClr val="939393"/>
                </a:solidFill>
                <a:latin typeface="Times New Roman"/>
                <a:cs typeface="Times New Roman"/>
              </a:rPr>
              <a:t> </a:t>
            </a:r>
            <a:r>
              <a:rPr sz="500" b="1" spc="215" dirty="0" smtClean="0">
                <a:solidFill>
                  <a:srgbClr val="646464"/>
                </a:solidFill>
                <a:latin typeface="Times New Roman"/>
                <a:cs typeface="Times New Roman"/>
              </a:rPr>
              <a:t>xpect  </a:t>
            </a:r>
            <a:r>
              <a:rPr sz="500" b="1" spc="-35" dirty="0" smtClean="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sz="500" b="1" spc="95" dirty="0" smtClean="0">
                <a:solidFill>
                  <a:srgbClr val="797979"/>
                </a:solidFill>
                <a:latin typeface="Times New Roman"/>
                <a:cs typeface="Times New Roman"/>
              </a:rPr>
              <a:t>t.he </a:t>
            </a:r>
            <a:r>
              <a:rPr sz="500" b="1" spc="-5" dirty="0" smtClean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500" b="1" spc="185" dirty="0" smtClean="0">
                <a:solidFill>
                  <a:srgbClr val="646464"/>
                </a:solidFill>
                <a:latin typeface="Times New Roman"/>
                <a:cs typeface="Times New Roman"/>
              </a:rPr>
              <a:t>world </a:t>
            </a:r>
            <a:r>
              <a:rPr sz="500" b="1" u="sng" spc="185" dirty="0" smtClean="0">
                <a:solidFill>
                  <a:srgbClr val="646464"/>
                </a:solidFill>
                <a:latin typeface="Times New Roman"/>
                <a:cs typeface="Times New Roman"/>
              </a:rPr>
              <a:t> 	</a:t>
            </a:r>
            <a:endParaRPr sz="5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4077" y="1193223"/>
            <a:ext cx="290131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50" spc="345" dirty="0" smtClean="0">
                <a:solidFill>
                  <a:srgbClr val="955933"/>
                </a:solidFill>
                <a:latin typeface="Arial"/>
                <a:cs typeface="Arial"/>
              </a:rPr>
              <a:t>Proposed</a:t>
            </a:r>
            <a:r>
              <a:rPr sz="750" spc="70" dirty="0" smtClean="0">
                <a:solidFill>
                  <a:srgbClr val="955933"/>
                </a:solidFill>
                <a:latin typeface="Arial"/>
                <a:cs typeface="Arial"/>
              </a:rPr>
              <a:t> </a:t>
            </a:r>
            <a:r>
              <a:rPr sz="750" spc="305" dirty="0" smtClean="0">
                <a:solidFill>
                  <a:srgbClr val="955933"/>
                </a:solidFill>
                <a:latin typeface="Arial"/>
                <a:cs typeface="Arial"/>
              </a:rPr>
              <a:t>Specifications- </a:t>
            </a:r>
            <a:r>
              <a:rPr sz="750" spc="-75" dirty="0" smtClean="0">
                <a:solidFill>
                  <a:srgbClr val="955933"/>
                </a:solidFill>
                <a:latin typeface="Arial"/>
                <a:cs typeface="Arial"/>
              </a:rPr>
              <a:t> </a:t>
            </a:r>
            <a:r>
              <a:rPr sz="750" spc="345" dirty="0" smtClean="0">
                <a:solidFill>
                  <a:srgbClr val="955933"/>
                </a:solidFill>
                <a:latin typeface="Arial"/>
                <a:cs typeface="Arial"/>
              </a:rPr>
              <a:t>The </a:t>
            </a:r>
            <a:r>
              <a:rPr sz="750" spc="-20" dirty="0" smtClean="0">
                <a:solidFill>
                  <a:srgbClr val="955933"/>
                </a:solidFill>
                <a:latin typeface="Arial"/>
                <a:cs typeface="Arial"/>
              </a:rPr>
              <a:t> </a:t>
            </a:r>
            <a:r>
              <a:rPr sz="750" spc="440" dirty="0" smtClean="0">
                <a:solidFill>
                  <a:srgbClr val="955933"/>
                </a:solidFill>
                <a:latin typeface="Arial"/>
                <a:cs typeface="Arial"/>
              </a:rPr>
              <a:t>Room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05625" y="1358576"/>
          <a:ext cx="7320858" cy="43304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637"/>
                <a:gridCol w="2892227"/>
                <a:gridCol w="4103994"/>
              </a:tblGrid>
              <a:tr h="323964">
                <a:tc>
                  <a:txBody>
                    <a:bodyPr/>
                    <a:lstStyle/>
                    <a:p>
                      <a:pPr marL="33655" marR="57785" indent="-8890">
                        <a:lnSpc>
                          <a:spcPct val="163600"/>
                        </a:lnSpc>
                      </a:pP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_</a:t>
                      </a:r>
                      <a:r>
                        <a:rPr sz="600" spc="-2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N_ 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Description </a:t>
                      </a:r>
                      <a:r>
                        <a:rPr sz="600" spc="-75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600" spc="65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ltern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</a:t>
                      </a:r>
                      <a:r>
                        <a:rPr sz="600" spc="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Tiles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ITEIVI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21653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00" spc="-19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33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gh 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Quality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Designer</a:t>
                      </a:r>
                      <a:r>
                        <a:rPr sz="600" spc="7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Vitrffied </a:t>
                      </a:r>
                      <a:r>
                        <a:rPr sz="600" spc="-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Til</a:t>
                      </a:r>
                      <a:r>
                        <a:rPr sz="600" spc="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551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Corridor </a:t>
                      </a: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Flooring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spc="-19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33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gh 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Quality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Designer</a:t>
                      </a:r>
                      <a:r>
                        <a:rPr sz="600" spc="-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75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trffied</a:t>
                      </a:r>
                      <a:r>
                        <a:rPr sz="600" spc="7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44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55863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Air </a:t>
                      </a:r>
                      <a:r>
                        <a:rPr sz="600" spc="-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Conditioners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Split </a:t>
                      </a:r>
                      <a:r>
                        <a:rPr sz="600" spc="-8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600" spc="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44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600" spc="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Every </a:t>
                      </a:r>
                      <a:r>
                        <a:rPr sz="600" spc="-4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Room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6610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marR="962660" indent="-4445">
                        <a:lnSpc>
                          <a:spcPct val="113599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Door </a:t>
                      </a:r>
                      <a:r>
                        <a:rPr sz="600" spc="-2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Frame</a:t>
                      </a:r>
                      <a:r>
                        <a:rPr sz="600" spc="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600" spc="-7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Shutter </a:t>
                      </a:r>
                      <a:r>
                        <a:rPr sz="600" spc="-7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with Melamine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Polish </a:t>
                      </a:r>
                      <a:r>
                        <a:rPr sz="600" spc="-7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Hardware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600" spc="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Quality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Completely </a:t>
                      </a:r>
                      <a:r>
                        <a:rPr sz="600" spc="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20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nished </a:t>
                      </a:r>
                      <a:r>
                        <a:rPr sz="600" spc="-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Laminated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Door </a:t>
                      </a:r>
                      <a:r>
                        <a:rPr sz="600" spc="-5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Frame</a:t>
                      </a:r>
                      <a:r>
                        <a:rPr sz="600" spc="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75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th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20827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architrave </a:t>
                      </a:r>
                      <a:r>
                        <a:rPr sz="600" spc="-4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along</a:t>
                      </a:r>
                      <a:r>
                        <a:rPr sz="600" spc="6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teak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finish </a:t>
                      </a:r>
                      <a:r>
                        <a:rPr sz="600" spc="-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laminated </a:t>
                      </a:r>
                      <a:r>
                        <a:rPr sz="600" spc="-7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6414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CP </a:t>
                      </a:r>
                      <a:r>
                        <a:rPr sz="600" spc="-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Fitti</a:t>
                      </a:r>
                      <a:r>
                        <a:rPr sz="600" spc="-9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g </a:t>
                      </a:r>
                      <a:r>
                        <a:rPr sz="600" spc="-8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600" spc="-8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China 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Ware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600" spc="-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Rain</a:t>
                      </a:r>
                      <a:r>
                        <a:rPr sz="600" spc="6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Shower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Jaquar </a:t>
                      </a:r>
                      <a:r>
                        <a:rPr sz="600" spc="-8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i="1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i="1" spc="4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Kohler </a:t>
                      </a:r>
                      <a:r>
                        <a:rPr sz="600" spc="-7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2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2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alent: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8317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Bathroom</a:t>
                      </a:r>
                      <a:r>
                        <a:rPr sz="600" spc="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Wall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spc="0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50" spc="65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 </a:t>
                      </a:r>
                      <a:r>
                        <a:rPr sz="600" spc="-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Tiles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4637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a) </a:t>
                      </a:r>
                      <a:r>
                        <a:rPr sz="600" spc="-4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Wall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600" spc="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Quality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9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sig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ner </a:t>
                      </a:r>
                      <a:r>
                        <a:rPr sz="600" spc="-8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Ceramic</a:t>
                      </a:r>
                      <a:r>
                        <a:rPr sz="600" spc="8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Tiles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547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b) </a:t>
                      </a: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Anti </a:t>
                      </a:r>
                      <a:r>
                        <a:rPr sz="600" spc="-7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Skid </a:t>
                      </a:r>
                      <a:r>
                        <a:rPr sz="600" spc="-7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Ceramic</a:t>
                      </a:r>
                      <a:r>
                        <a:rPr sz="600" spc="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Tiles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5210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Looking</a:t>
                      </a:r>
                      <a:r>
                        <a:rPr sz="600" spc="7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Mirror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spc="-4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9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3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Quality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Glass </a:t>
                      </a:r>
                      <a:r>
                        <a:rPr sz="600" spc="-3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Mirro</a:t>
                      </a:r>
                      <a:r>
                        <a:rPr sz="600" spc="-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8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5mm</a:t>
                      </a:r>
                      <a:r>
                        <a:rPr sz="600" spc="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Thick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547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650" i="1" dirty="0" smtClean="0">
                          <a:solidFill>
                            <a:srgbClr val="565656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550" b="1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Bedroom</a:t>
                      </a:r>
                      <a:r>
                        <a:rPr sz="550" b="1" spc="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550" b="1" spc="-3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Flooring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Laminated </a:t>
                      </a:r>
                      <a:r>
                        <a:rPr sz="600" spc="-85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Wooden </a:t>
                      </a:r>
                      <a:r>
                        <a:rPr sz="600" spc="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Flooring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657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650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Painting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5087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a)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Walls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Plastic </a:t>
                      </a:r>
                      <a:r>
                        <a:rPr sz="600" spc="-4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Emu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51707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b) 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Ceiling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</a:pPr>
                      <a:r>
                        <a:rPr sz="600" spc="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2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600" spc="6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Bound </a:t>
                      </a:r>
                      <a:r>
                        <a:rPr sz="600" spc="-7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Distemper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9187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650" dirty="0" smtClean="0">
                          <a:solidFill>
                            <a:srgbClr val="464646"/>
                          </a:solidFill>
                          <a:latin typeface="Courier New"/>
                          <a:cs typeface="Courier New"/>
                        </a:rPr>
                        <a:t>10</a:t>
                      </a:r>
                      <a:endParaRPr sz="65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Elect</a:t>
                      </a:r>
                      <a:r>
                        <a:rPr sz="600" spc="-7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8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14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ture </a:t>
                      </a:r>
                      <a:r>
                        <a:rPr sz="600" spc="-3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Lights</a:t>
                      </a:r>
                      <a:r>
                        <a:rPr sz="600" spc="6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 smtClean="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Fan </a:t>
                      </a:r>
                      <a:r>
                        <a:rPr sz="600" spc="-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600" spc="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_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Fan</a:t>
                      </a:r>
                      <a:r>
                        <a:rPr sz="600" spc="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600" spc="-2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Lights </a:t>
                      </a:r>
                      <a:r>
                        <a:rPr sz="600" spc="-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600" spc="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Every </a:t>
                      </a:r>
                      <a:r>
                        <a:rPr sz="600" spc="-4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Room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992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tchen </a:t>
                      </a:r>
                      <a:r>
                        <a:rPr sz="600" spc="-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Cabinetary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Modular </a:t>
                      </a:r>
                      <a:r>
                        <a:rPr sz="600" spc="-3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Kitchen</a:t>
                      </a:r>
                      <a:r>
                        <a:rPr sz="600" spc="8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9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46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th </a:t>
                      </a:r>
                      <a:r>
                        <a:rPr sz="600" spc="-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Laminated</a:t>
                      </a:r>
                      <a:r>
                        <a:rPr sz="600" spc="5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Shutters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339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tchen </a:t>
                      </a:r>
                      <a:r>
                        <a:rPr sz="600" spc="-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12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pment:s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55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a) </a:t>
                      </a:r>
                      <a:r>
                        <a:rPr sz="600" spc="-4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Washing </a:t>
                      </a:r>
                      <a:r>
                        <a:rPr sz="600" spc="-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Machine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IFB  </a:t>
                      </a:r>
                      <a:r>
                        <a:rPr sz="600" spc="-45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Bo</a:t>
                      </a:r>
                      <a:r>
                        <a:rPr sz="600" spc="-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2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55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b) </a:t>
                      </a:r>
                      <a:r>
                        <a:rPr sz="600" spc="-1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9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600" spc="3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</a:t>
                      </a:r>
                      <a:r>
                        <a:rPr sz="600" spc="-1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her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IF</a:t>
                      </a:r>
                      <a:r>
                        <a:rPr sz="600" spc="-1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IBosch</a:t>
                      </a:r>
                      <a:r>
                        <a:rPr sz="600" spc="1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5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3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600" spc="-54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9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valent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550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c) </a:t>
                      </a:r>
                      <a:r>
                        <a:rPr sz="600" spc="-1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Microwave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IFB </a:t>
                      </a: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2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Equivalent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7550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d) </a:t>
                      </a:r>
                      <a:r>
                        <a:rPr sz="600" spc="-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Chimney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KAFF</a:t>
                      </a:r>
                      <a:r>
                        <a:rPr sz="600" spc="8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sz="600" spc="-4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1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3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9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3933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e) </a:t>
                      </a:r>
                      <a:r>
                        <a:rPr sz="600" spc="-1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Hob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KAFF</a:t>
                      </a:r>
                      <a:r>
                        <a:rPr sz="600" spc="8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2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Equivalent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36824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Times New Roman"/>
                          <a:cs typeface="Times New Roman"/>
                        </a:rPr>
                        <a:t>f) </a:t>
                      </a:r>
                      <a:r>
                        <a:rPr sz="600" spc="-30" dirty="0" smtClean="0">
                          <a:solidFill>
                            <a:srgbClr val="56565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6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600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8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erator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600" spc="-85" dirty="0" smtClean="0">
                          <a:solidFill>
                            <a:srgbClr val="31313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FB</a:t>
                      </a:r>
                      <a:r>
                        <a:rPr sz="600" spc="-2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i="1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i="1" spc="1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Siemens </a:t>
                      </a:r>
                      <a:r>
                        <a:rPr sz="600" spc="-5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1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Equivalent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68968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700" dirty="0" smtClean="0">
                          <a:solidFill>
                            <a:srgbClr val="464646"/>
                          </a:solidFill>
                          <a:latin typeface="Courier New"/>
                          <a:cs typeface="Courier New"/>
                        </a:rPr>
                        <a:t>13</a:t>
                      </a:r>
                      <a:endParaRPr sz="7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900" spc="-55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0" dirty="0" smtClean="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_</a:t>
                      </a:r>
                      <a:r>
                        <a:rPr sz="900" spc="-145" dirty="0" smtClean="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900" spc="0" dirty="0" smtClean="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_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</a:pPr>
                      <a:r>
                        <a:rPr sz="600" b="1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one </a:t>
                      </a:r>
                      <a:r>
                        <a:rPr sz="600" b="1" spc="-7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0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T_</a:t>
                      </a:r>
                      <a:r>
                        <a:rPr sz="650" b="1" spc="50" dirty="0" smtClean="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650" b="1" spc="0" dirty="0" smtClean="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_  </a:t>
                      </a:r>
                      <a:r>
                        <a:rPr sz="650" b="1" spc="-85" dirty="0" smtClean="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3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5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Livi</a:t>
                      </a:r>
                      <a:r>
                        <a:rPr sz="600" b="1" spc="-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0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g </a:t>
                      </a:r>
                      <a:r>
                        <a:rPr sz="600" b="1" spc="-75" dirty="0" smtClean="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Room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9628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700" dirty="0" smtClean="0">
                          <a:solidFill>
                            <a:srgbClr val="565656"/>
                          </a:solidFill>
                          <a:latin typeface="Courier New"/>
                          <a:cs typeface="Courier New"/>
                        </a:rPr>
                        <a:t>14</a:t>
                      </a:r>
                      <a:endParaRPr sz="7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Geysers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Jaquar </a:t>
                      </a:r>
                      <a:r>
                        <a:rPr sz="600" spc="-5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600" spc="-5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Equivalent</a:t>
                      </a:r>
                      <a:r>
                        <a:rPr sz="600" spc="5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spc="-55" dirty="0" smtClean="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15</a:t>
                      </a:r>
                      <a:r>
                        <a:rPr sz="600" spc="7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litre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2995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Cupboard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Laminated</a:t>
                      </a:r>
                      <a:r>
                        <a:rPr sz="600" spc="7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Shutters </a:t>
                      </a:r>
                      <a:r>
                        <a:rPr sz="600" spc="-6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sz="600" spc="-45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Carcase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49629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25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water </a:t>
                      </a:r>
                      <a:r>
                        <a:rPr sz="600" spc="4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purifier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76414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464646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600" dirty="0" smtClean="0">
                          <a:solidFill>
                            <a:srgbClr val="565656"/>
                          </a:solidFill>
                          <a:latin typeface="Arial"/>
                          <a:cs typeface="Arial"/>
                        </a:rPr>
                        <a:t>Intercom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036" y="369916"/>
            <a:ext cx="1005840" cy="590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88472" y="374072"/>
            <a:ext cx="7680959" cy="586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9792" y="6296890"/>
            <a:ext cx="8699268" cy="527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147" y="904931"/>
            <a:ext cx="1378585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1365250" algn="l"/>
              </a:tabLst>
            </a:pPr>
            <a:r>
              <a:rPr sz="500" b="1" spc="61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</a:t>
            </a:r>
            <a:r>
              <a:rPr sz="500" b="1" spc="580" dirty="0" smtClean="0">
                <a:solidFill>
                  <a:srgbClr val="707070"/>
                </a:solidFill>
                <a:latin typeface="Times New Roman"/>
                <a:cs typeface="Times New Roman"/>
              </a:rPr>
              <a:t>-</a:t>
            </a:r>
            <a:r>
              <a:rPr sz="500" b="1" spc="36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 </a:t>
            </a:r>
            <a:r>
              <a:rPr sz="500" b="1" spc="50" dirty="0" smtClean="0">
                <a:solidFill>
                  <a:srgbClr val="939393"/>
                </a:solidFill>
                <a:latin typeface="Times New Roman"/>
                <a:cs typeface="Times New Roman"/>
              </a:rPr>
              <a:t> </a:t>
            </a:r>
            <a:r>
              <a:rPr sz="500" b="1" spc="215" dirty="0" smtClean="0">
                <a:solidFill>
                  <a:srgbClr val="707070"/>
                </a:solidFill>
                <a:latin typeface="Times New Roman"/>
                <a:cs typeface="Times New Roman"/>
              </a:rPr>
              <a:t>xpect  </a:t>
            </a:r>
            <a:r>
              <a:rPr sz="500" b="1" spc="-35" dirty="0" smtClean="0">
                <a:solidFill>
                  <a:srgbClr val="707070"/>
                </a:solidFill>
                <a:latin typeface="Times New Roman"/>
                <a:cs typeface="Times New Roman"/>
              </a:rPr>
              <a:t> </a:t>
            </a:r>
            <a:r>
              <a:rPr sz="500" b="1" spc="95" dirty="0" smtClean="0">
                <a:solidFill>
                  <a:srgbClr val="707070"/>
                </a:solidFill>
                <a:latin typeface="Times New Roman"/>
                <a:cs typeface="Times New Roman"/>
              </a:rPr>
              <a:t>t.he </a:t>
            </a:r>
            <a:r>
              <a:rPr sz="500" b="1" spc="-5" dirty="0" smtClean="0">
                <a:solidFill>
                  <a:srgbClr val="707070"/>
                </a:solidFill>
                <a:latin typeface="Times New Roman"/>
                <a:cs typeface="Times New Roman"/>
              </a:rPr>
              <a:t> </a:t>
            </a:r>
            <a:r>
              <a:rPr sz="500" b="1" spc="170" dirty="0" smtClean="0">
                <a:solidFill>
                  <a:srgbClr val="707070"/>
                </a:solidFill>
                <a:latin typeface="Times New Roman"/>
                <a:cs typeface="Times New Roman"/>
              </a:rPr>
              <a:t>worl</a:t>
            </a:r>
            <a:r>
              <a:rPr sz="500" b="1" spc="10" dirty="0" smtClean="0">
                <a:solidFill>
                  <a:srgbClr val="707070"/>
                </a:solidFill>
                <a:latin typeface="Times New Roman"/>
                <a:cs typeface="Times New Roman"/>
              </a:rPr>
              <a:t> </a:t>
            </a:r>
            <a:r>
              <a:rPr sz="500" b="1" spc="155" dirty="0" smtClean="0">
                <a:solidFill>
                  <a:srgbClr val="4B4B4B"/>
                </a:solidFill>
                <a:latin typeface="Times New Roman"/>
                <a:cs typeface="Times New Roman"/>
              </a:rPr>
              <a:t>d</a:t>
            </a:r>
            <a:r>
              <a:rPr sz="500" b="1" spc="-40" dirty="0" smtClean="0">
                <a:solidFill>
                  <a:srgbClr val="4B4B4B"/>
                </a:solidFill>
                <a:latin typeface="Times New Roman"/>
                <a:cs typeface="Times New Roman"/>
              </a:rPr>
              <a:t> </a:t>
            </a:r>
            <a:r>
              <a:rPr sz="500" b="1" u="sng" dirty="0" smtClean="0">
                <a:solidFill>
                  <a:srgbClr val="4B4B4B"/>
                </a:solidFill>
                <a:latin typeface="Times New Roman"/>
                <a:cs typeface="Times New Roman"/>
              </a:rPr>
              <a:t> 	</a:t>
            </a:r>
            <a:endParaRPr sz="5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1576" y="1480012"/>
            <a:ext cx="255333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50" b="1" spc="355" dirty="0" smtClean="0">
                <a:solidFill>
                  <a:srgbClr val="8E5952"/>
                </a:solidFill>
                <a:latin typeface="Arial"/>
                <a:cs typeface="Arial"/>
              </a:rPr>
              <a:t>The </a:t>
            </a:r>
            <a:r>
              <a:rPr sz="750" b="1" spc="-15" dirty="0" smtClean="0">
                <a:solidFill>
                  <a:srgbClr val="8E5952"/>
                </a:solidFill>
                <a:latin typeface="Arial"/>
                <a:cs typeface="Arial"/>
              </a:rPr>
              <a:t> </a:t>
            </a:r>
            <a:r>
              <a:rPr sz="750" b="1" spc="370" dirty="0" smtClean="0">
                <a:solidFill>
                  <a:srgbClr val="8E5952"/>
                </a:solidFill>
                <a:latin typeface="Arial"/>
                <a:cs typeface="Arial"/>
              </a:rPr>
              <a:t>Roo</a:t>
            </a:r>
            <a:r>
              <a:rPr sz="750" b="1" spc="525" dirty="0" smtClean="0">
                <a:solidFill>
                  <a:srgbClr val="8E5952"/>
                </a:solidFill>
                <a:latin typeface="Arial"/>
                <a:cs typeface="Arial"/>
              </a:rPr>
              <a:t>m</a:t>
            </a:r>
            <a:r>
              <a:rPr sz="750" b="1" spc="380" dirty="0" smtClean="0">
                <a:solidFill>
                  <a:srgbClr val="93746E"/>
                </a:solidFill>
                <a:latin typeface="Arial"/>
                <a:cs typeface="Arial"/>
              </a:rPr>
              <a:t>:</a:t>
            </a:r>
            <a:r>
              <a:rPr sz="750" b="1" spc="-125" dirty="0" smtClean="0">
                <a:solidFill>
                  <a:srgbClr val="93746E"/>
                </a:solidFill>
                <a:latin typeface="Arial"/>
                <a:cs typeface="Arial"/>
              </a:rPr>
              <a:t> </a:t>
            </a:r>
            <a:r>
              <a:rPr sz="750" b="1" spc="250" dirty="0" smtClean="0">
                <a:solidFill>
                  <a:srgbClr val="8E5952"/>
                </a:solidFill>
                <a:latin typeface="Arial"/>
                <a:cs typeface="Arial"/>
              </a:rPr>
              <a:t>Exclusive </a:t>
            </a:r>
            <a:r>
              <a:rPr sz="750" b="1" spc="-105" dirty="0" smtClean="0">
                <a:solidFill>
                  <a:srgbClr val="8E5952"/>
                </a:solidFill>
                <a:latin typeface="Arial"/>
                <a:cs typeface="Arial"/>
              </a:rPr>
              <a:t> </a:t>
            </a:r>
            <a:r>
              <a:rPr sz="750" b="1" spc="315" dirty="0" smtClean="0">
                <a:solidFill>
                  <a:srgbClr val="8E5952"/>
                </a:solidFill>
                <a:latin typeface="Arial"/>
                <a:cs typeface="Arial"/>
              </a:rPr>
              <a:t>Amenities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732" y="1829607"/>
            <a:ext cx="4820285" cy="29984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955"/>
            <a:r>
              <a:rPr sz="550" b="1" spc="260" dirty="0" smtClean="0">
                <a:solidFill>
                  <a:srgbClr val="4B4B4B"/>
                </a:solidFill>
                <a:latin typeface="Arial"/>
                <a:cs typeface="Arial"/>
              </a:rPr>
              <a:t>1.     </a:t>
            </a:r>
            <a:r>
              <a:rPr sz="550" b="1" spc="-4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550" b="1" spc="290" dirty="0" smtClean="0">
                <a:solidFill>
                  <a:srgbClr val="4B4B4B"/>
                </a:solidFill>
                <a:latin typeface="Arial"/>
                <a:cs typeface="Arial"/>
              </a:rPr>
              <a:t>Housekeeping </a:t>
            </a:r>
            <a:r>
              <a:rPr sz="550" b="1" spc="-6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550" b="1" spc="240" dirty="0" smtClean="0">
                <a:solidFill>
                  <a:srgbClr val="5E5E5E"/>
                </a:solidFill>
                <a:latin typeface="Arial"/>
                <a:cs typeface="Arial"/>
              </a:rPr>
              <a:t>Services</a:t>
            </a:r>
            <a:endParaRPr sz="5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33"/>
              </a:spcBef>
            </a:pPr>
            <a:endParaRPr sz="500">
              <a:solidFill>
                <a:prstClr val="black"/>
              </a:solidFill>
            </a:endParaRPr>
          </a:p>
          <a:p>
            <a:pPr marL="16510"/>
            <a:r>
              <a:rPr sz="600" spc="320" dirty="0" smtClean="0">
                <a:solidFill>
                  <a:srgbClr val="4B4B4B"/>
                </a:solidFill>
                <a:latin typeface="Arial"/>
                <a:cs typeface="Arial"/>
              </a:rPr>
              <a:t>2</a:t>
            </a:r>
            <a:r>
              <a:rPr sz="600" spc="280" dirty="0" smtClean="0">
                <a:solidFill>
                  <a:srgbClr val="707070"/>
                </a:solidFill>
                <a:latin typeface="Arial"/>
                <a:cs typeface="Arial"/>
              </a:rPr>
              <a:t>.    </a:t>
            </a:r>
            <a:r>
              <a:rPr sz="600" spc="-75" dirty="0" smtClean="0">
                <a:solidFill>
                  <a:srgbClr val="707070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4B4B4B"/>
                </a:solidFill>
                <a:latin typeface="Arial"/>
                <a:cs typeface="Arial"/>
              </a:rPr>
              <a:t>Chef </a:t>
            </a:r>
            <a:r>
              <a:rPr sz="600" spc="-6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60" dirty="0" smtClean="0">
                <a:solidFill>
                  <a:srgbClr val="4B4B4B"/>
                </a:solidFill>
                <a:latin typeface="Arial"/>
                <a:cs typeface="Arial"/>
              </a:rPr>
              <a:t>on </a:t>
            </a:r>
            <a:r>
              <a:rPr sz="600" spc="-6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4B4B4B"/>
                </a:solidFill>
                <a:latin typeface="Arial"/>
                <a:cs typeface="Arial"/>
              </a:rPr>
              <a:t>Call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12700"/>
            <a:r>
              <a:rPr sz="600" b="1" spc="229" dirty="0" smtClean="0">
                <a:solidFill>
                  <a:srgbClr val="4B4B4B"/>
                </a:solidFill>
                <a:latin typeface="Arial"/>
                <a:cs typeface="Arial"/>
              </a:rPr>
              <a:t>3.     </a:t>
            </a:r>
            <a:r>
              <a:rPr sz="600" b="1" spc="-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b="1" spc="235" dirty="0" smtClean="0">
                <a:solidFill>
                  <a:srgbClr val="4B4B4B"/>
                </a:solidFill>
                <a:latin typeface="Arial"/>
                <a:cs typeface="Arial"/>
              </a:rPr>
              <a:t>Catering </a:t>
            </a:r>
            <a:r>
              <a:rPr sz="600" b="1" spc="-7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b="1" spc="210" dirty="0" smtClean="0">
                <a:solidFill>
                  <a:srgbClr val="4B4B4B"/>
                </a:solidFill>
                <a:latin typeface="Arial"/>
                <a:cs typeface="Arial"/>
              </a:rPr>
              <a:t>Services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12700"/>
            <a:r>
              <a:rPr sz="600" spc="320" dirty="0" smtClean="0">
                <a:solidFill>
                  <a:srgbClr val="4B4B4B"/>
                </a:solidFill>
                <a:latin typeface="Arial"/>
                <a:cs typeface="Arial"/>
              </a:rPr>
              <a:t>4</a:t>
            </a:r>
            <a:r>
              <a:rPr sz="600" spc="459" dirty="0" smtClean="0">
                <a:solidFill>
                  <a:srgbClr val="707070"/>
                </a:solidFill>
                <a:latin typeface="Arial"/>
                <a:cs typeface="Arial"/>
              </a:rPr>
              <a:t>.  </a:t>
            </a:r>
            <a:r>
              <a:rPr sz="600" spc="45" dirty="0" smtClean="0">
                <a:solidFill>
                  <a:srgbClr val="707070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4B4B4B"/>
                </a:solidFill>
                <a:latin typeface="Arial"/>
                <a:cs typeface="Arial"/>
              </a:rPr>
              <a:t>Travel </a:t>
            </a:r>
            <a:r>
              <a:rPr sz="600" spc="-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10" dirty="0" smtClean="0">
                <a:solidFill>
                  <a:srgbClr val="4B4B4B"/>
                </a:solidFill>
                <a:latin typeface="Arial"/>
                <a:cs typeface="Arial"/>
              </a:rPr>
              <a:t>and</a:t>
            </a:r>
            <a:r>
              <a:rPr sz="600" spc="5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4B4B4B"/>
                </a:solidFill>
                <a:latin typeface="Arial"/>
                <a:cs typeface="Arial"/>
              </a:rPr>
              <a:t>Tour </a:t>
            </a:r>
            <a:r>
              <a:rPr sz="600" spc="-2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B4B4B"/>
                </a:solidFill>
                <a:latin typeface="Arial"/>
                <a:cs typeface="Arial"/>
              </a:rPr>
              <a:t>Ser</a:t>
            </a:r>
            <a:r>
              <a:rPr sz="600" spc="-5" dirty="0" smtClean="0">
                <a:solidFill>
                  <a:srgbClr val="4B4B4B"/>
                </a:solidFill>
                <a:latin typeface="Arial"/>
                <a:cs typeface="Arial"/>
              </a:rPr>
              <a:t>v</a:t>
            </a:r>
            <a:r>
              <a:rPr sz="600" spc="-85" dirty="0" smtClean="0">
                <a:solidFill>
                  <a:srgbClr val="707070"/>
                </a:solidFill>
                <a:latin typeface="Arial"/>
                <a:cs typeface="Arial"/>
              </a:rPr>
              <a:t>i</a:t>
            </a:r>
            <a:r>
              <a:rPr sz="600" spc="245" dirty="0" smtClean="0">
                <a:solidFill>
                  <a:srgbClr val="4B4B4B"/>
                </a:solidFill>
                <a:latin typeface="Arial"/>
                <a:cs typeface="Arial"/>
              </a:rPr>
              <a:t>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12700"/>
            <a:r>
              <a:rPr sz="600" spc="220" dirty="0" smtClean="0">
                <a:solidFill>
                  <a:srgbClr val="4B4B4B"/>
                </a:solidFill>
                <a:latin typeface="Arial"/>
                <a:cs typeface="Arial"/>
              </a:rPr>
              <a:t>S.     </a:t>
            </a:r>
            <a:r>
              <a:rPr sz="600" spc="-6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383838"/>
                </a:solidFill>
                <a:latin typeface="Arial"/>
                <a:cs typeface="Arial"/>
              </a:rPr>
              <a:t>Dedicated </a:t>
            </a:r>
            <a:r>
              <a:rPr sz="600" spc="-25" dirty="0" smtClean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B4B4B"/>
                </a:solidFill>
                <a:latin typeface="Arial"/>
                <a:cs typeface="Arial"/>
              </a:rPr>
              <a:t>lnnova </a:t>
            </a:r>
            <a:r>
              <a:rPr sz="600" spc="-3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B4B4B"/>
                </a:solidFill>
                <a:latin typeface="Arial"/>
                <a:cs typeface="Arial"/>
              </a:rPr>
              <a:t>Shuttle </a:t>
            </a:r>
            <a:r>
              <a:rPr sz="600" spc="-8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4B4B4B"/>
                </a:solidFill>
                <a:latin typeface="Arial"/>
                <a:cs typeface="Arial"/>
              </a:rPr>
              <a:t>Service</a:t>
            </a:r>
            <a:r>
              <a:rPr sz="600" spc="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35" dirty="0" smtClean="0">
                <a:solidFill>
                  <a:srgbClr val="4B4B4B"/>
                </a:solidFill>
                <a:latin typeface="Arial"/>
                <a:cs typeface="Arial"/>
              </a:rPr>
              <a:t>t:o </a:t>
            </a:r>
            <a:r>
              <a:rPr sz="600" spc="-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75" dirty="0" smtClean="0">
                <a:solidFill>
                  <a:srgbClr val="4B4B4B"/>
                </a:solidFill>
                <a:latin typeface="Arial"/>
                <a:cs typeface="Arial"/>
              </a:rPr>
              <a:t>common </a:t>
            </a:r>
            <a:r>
              <a:rPr sz="600" spc="-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B4B4B"/>
                </a:solidFill>
                <a:latin typeface="Arial"/>
                <a:cs typeface="Arial"/>
              </a:rPr>
              <a:t>areas </a:t>
            </a:r>
            <a:r>
              <a:rPr sz="600" spc="-3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20" dirty="0" smtClean="0">
                <a:solidFill>
                  <a:srgbClr val="4B4B4B"/>
                </a:solidFill>
                <a:latin typeface="Arial"/>
                <a:cs typeface="Arial"/>
              </a:rPr>
              <a:t>and </a:t>
            </a:r>
            <a:r>
              <a:rPr sz="600" spc="-5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4B4B4B"/>
                </a:solidFill>
                <a:latin typeface="Arial"/>
                <a:cs typeface="Arial"/>
              </a:rPr>
              <a:t>nearby </a:t>
            </a:r>
            <a:r>
              <a:rPr sz="600" spc="-3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50" dirty="0" smtClean="0">
                <a:solidFill>
                  <a:srgbClr val="4B4B4B"/>
                </a:solidFill>
                <a:latin typeface="Arial"/>
                <a:cs typeface="Arial"/>
              </a:rPr>
              <a:t>places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253365" indent="-241300">
              <a:buClr>
                <a:srgbClr val="4B4B4B"/>
              </a:buClr>
              <a:buFont typeface="Arial"/>
              <a:buAutoNum type="arabicPeriod" startAt="6"/>
              <a:tabLst>
                <a:tab pos="253365" algn="l"/>
              </a:tabLst>
            </a:pPr>
            <a:r>
              <a:rPr sz="600" spc="260" dirty="0" smtClean="0">
                <a:solidFill>
                  <a:srgbClr val="4B4B4B"/>
                </a:solidFill>
                <a:latin typeface="Arial"/>
                <a:cs typeface="Arial"/>
              </a:rPr>
              <a:t>Concierge </a:t>
            </a:r>
            <a:r>
              <a:rPr sz="600" spc="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B4B4B"/>
                </a:solidFill>
                <a:latin typeface="Arial"/>
                <a:cs typeface="Arial"/>
              </a:rPr>
              <a:t>Desk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6"/>
            </a:pPr>
            <a:endParaRPr sz="550">
              <a:solidFill>
                <a:prstClr val="black"/>
              </a:solidFill>
            </a:endParaRPr>
          </a:p>
          <a:p>
            <a:pPr marL="253365" indent="-241300">
              <a:buClr>
                <a:srgbClr val="4B4B4B"/>
              </a:buClr>
              <a:buFont typeface="Arial"/>
              <a:buAutoNum type="arabicPeriod" startAt="6"/>
              <a:tabLst>
                <a:tab pos="253365" algn="l"/>
              </a:tabLst>
            </a:pPr>
            <a:r>
              <a:rPr sz="600" spc="315" dirty="0" smtClean="0">
                <a:solidFill>
                  <a:srgbClr val="4B4B4B"/>
                </a:solidFill>
                <a:latin typeface="Arial"/>
                <a:cs typeface="Arial"/>
              </a:rPr>
              <a:t>CaronCall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</a:pPr>
            <a:endParaRPr sz="500">
              <a:solidFill>
                <a:prstClr val="black"/>
              </a:solidFill>
            </a:endParaRPr>
          </a:p>
          <a:p>
            <a:pPr marL="12700"/>
            <a:r>
              <a:rPr sz="600" i="1" spc="225" dirty="0" smtClean="0">
                <a:solidFill>
                  <a:srgbClr val="4B4B4B"/>
                </a:solidFill>
                <a:latin typeface="Arial"/>
                <a:cs typeface="Arial"/>
              </a:rPr>
              <a:t>B.     </a:t>
            </a:r>
            <a:r>
              <a:rPr sz="600" i="1" spc="-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4B4B4B"/>
                </a:solidFill>
                <a:latin typeface="Arial"/>
                <a:cs typeface="Arial"/>
              </a:rPr>
              <a:t>Babysitting</a:t>
            </a:r>
            <a:r>
              <a:rPr sz="600" spc="6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4B4B4B"/>
                </a:solidFill>
                <a:latin typeface="Arial"/>
                <a:cs typeface="Arial"/>
              </a:rPr>
              <a:t>services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</a:pPr>
            <a:endParaRPr sz="500">
              <a:solidFill>
                <a:prstClr val="black"/>
              </a:solidFill>
            </a:endParaRPr>
          </a:p>
          <a:p>
            <a:pPr marL="253365" indent="-241300">
              <a:buClr>
                <a:srgbClr val="4B4B4B"/>
              </a:buClr>
              <a:buFont typeface="Arial"/>
              <a:buAutoNum type="arabicPeriod" startAt="9"/>
              <a:tabLst>
                <a:tab pos="253365" algn="l"/>
              </a:tabLst>
            </a:pPr>
            <a:r>
              <a:rPr sz="600" spc="560" dirty="0" smtClean="0">
                <a:solidFill>
                  <a:srgbClr val="4B4B4B"/>
                </a:solidFill>
                <a:latin typeface="Arial"/>
                <a:cs typeface="Arial"/>
              </a:rPr>
              <a:t>W</a:t>
            </a:r>
            <a:r>
              <a:rPr sz="600" spc="75" dirty="0" smtClean="0">
                <a:solidFill>
                  <a:srgbClr val="707070"/>
                </a:solidFill>
                <a:latin typeface="Arial"/>
                <a:cs typeface="Arial"/>
              </a:rPr>
              <a:t>i</a:t>
            </a:r>
            <a:r>
              <a:rPr sz="600" spc="185" dirty="0" smtClean="0">
                <a:solidFill>
                  <a:srgbClr val="4B4B4B"/>
                </a:solidFill>
                <a:latin typeface="Arial"/>
                <a:cs typeface="Arial"/>
              </a:rPr>
              <a:t>-Fi </a:t>
            </a:r>
            <a:r>
              <a:rPr sz="600" spc="-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4B4B4B"/>
                </a:solidFill>
                <a:latin typeface="Arial"/>
                <a:cs typeface="Arial"/>
              </a:rPr>
              <a:t>enabled </a:t>
            </a:r>
            <a:r>
              <a:rPr sz="600" spc="-2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90" dirty="0" smtClean="0">
                <a:solidFill>
                  <a:srgbClr val="4B4B4B"/>
                </a:solidFill>
                <a:latin typeface="Arial"/>
                <a:cs typeface="Arial"/>
              </a:rPr>
              <a:t>complex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9"/>
            </a:pPr>
            <a:endParaRPr sz="550">
              <a:solidFill>
                <a:prstClr val="black"/>
              </a:solidFill>
            </a:endParaRPr>
          </a:p>
          <a:p>
            <a:pPr marL="257810" indent="-237490">
              <a:buClr>
                <a:srgbClr val="4B4B4B"/>
              </a:buClr>
              <a:buFont typeface="Arial"/>
              <a:buAutoNum type="arabicPeriod" startAt="9"/>
              <a:tabLst>
                <a:tab pos="257810" algn="l"/>
              </a:tabLst>
            </a:pPr>
            <a:r>
              <a:rPr sz="600" spc="245" dirty="0" smtClean="0">
                <a:solidFill>
                  <a:srgbClr val="4B4B4B"/>
                </a:solidFill>
                <a:latin typeface="Arial"/>
                <a:cs typeface="Arial"/>
              </a:rPr>
              <a:t>Panic </a:t>
            </a:r>
            <a:r>
              <a:rPr sz="600" spc="-3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4B4B4B"/>
                </a:solidFill>
                <a:latin typeface="Arial"/>
                <a:cs typeface="Arial"/>
              </a:rPr>
              <a:t>Button</a:t>
            </a:r>
            <a:r>
              <a:rPr sz="600" spc="4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4B4B4B"/>
                </a:solidFill>
                <a:latin typeface="Arial"/>
                <a:cs typeface="Arial"/>
              </a:rPr>
              <a:t>for </a:t>
            </a:r>
            <a:r>
              <a:rPr sz="600" spc="1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4B4B4B"/>
                </a:solidFill>
                <a:latin typeface="Arial"/>
                <a:cs typeface="Arial"/>
              </a:rPr>
              <a:t>each</a:t>
            </a:r>
            <a:r>
              <a:rPr sz="600" spc="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383838"/>
                </a:solidFill>
                <a:latin typeface="Arial"/>
                <a:cs typeface="Arial"/>
              </a:rPr>
              <a:t>Apartment: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39"/>
              </a:spcBef>
            </a:pPr>
            <a:endParaRPr sz="550">
              <a:solidFill>
                <a:prstClr val="black"/>
              </a:solidFill>
            </a:endParaRPr>
          </a:p>
          <a:p>
            <a:pPr marL="20955"/>
            <a:r>
              <a:rPr sz="600" spc="434" dirty="0" smtClean="0">
                <a:solidFill>
                  <a:srgbClr val="4B4B4B"/>
                </a:solidFill>
                <a:latin typeface="Arial"/>
                <a:cs typeface="Arial"/>
              </a:rPr>
              <a:t>1</a:t>
            </a:r>
            <a:r>
              <a:rPr sz="600" spc="170" dirty="0" smtClean="0">
                <a:solidFill>
                  <a:srgbClr val="4B4B4B"/>
                </a:solidFill>
                <a:latin typeface="Arial"/>
                <a:cs typeface="Arial"/>
              </a:rPr>
              <a:t>1</a:t>
            </a:r>
            <a:r>
              <a:rPr sz="600" spc="280" dirty="0" smtClean="0">
                <a:solidFill>
                  <a:srgbClr val="707070"/>
                </a:solidFill>
                <a:latin typeface="Arial"/>
                <a:cs typeface="Arial"/>
              </a:rPr>
              <a:t>. </a:t>
            </a:r>
            <a:r>
              <a:rPr sz="600" spc="275" dirty="0" smtClean="0">
                <a:solidFill>
                  <a:srgbClr val="383838"/>
                </a:solidFill>
                <a:latin typeface="Arial"/>
                <a:cs typeface="Arial"/>
              </a:rPr>
              <a:t>Laundry</a:t>
            </a:r>
            <a:r>
              <a:rPr sz="600" spc="65" dirty="0" smtClean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4B4B4B"/>
                </a:solidFill>
                <a:latin typeface="Arial"/>
                <a:cs typeface="Arial"/>
              </a:rPr>
              <a:t>Services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253365" indent="-233045">
              <a:buClr>
                <a:srgbClr val="4B4B4B"/>
              </a:buClr>
              <a:buFont typeface="Arial"/>
              <a:buAutoNum type="arabicPeriod" startAt="12"/>
              <a:tabLst>
                <a:tab pos="253365" algn="l"/>
              </a:tabLst>
            </a:pPr>
            <a:r>
              <a:rPr sz="600" spc="270" dirty="0" smtClean="0">
                <a:solidFill>
                  <a:srgbClr val="4B4B4B"/>
                </a:solidFill>
                <a:latin typeface="Arial"/>
                <a:cs typeface="Arial"/>
              </a:rPr>
              <a:t>24hrs </a:t>
            </a:r>
            <a:r>
              <a:rPr sz="600" spc="4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15" dirty="0" smtClean="0">
                <a:solidFill>
                  <a:srgbClr val="4B4B4B"/>
                </a:solidFill>
                <a:latin typeface="Arial"/>
                <a:cs typeface="Arial"/>
              </a:rPr>
              <a:t>Doct:or </a:t>
            </a:r>
            <a:r>
              <a:rPr sz="600" spc="-3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459" dirty="0" smtClean="0">
                <a:solidFill>
                  <a:srgbClr val="4B4B4B"/>
                </a:solidFill>
                <a:latin typeface="Arial"/>
                <a:cs typeface="Arial"/>
              </a:rPr>
              <a:t>&amp;</a:t>
            </a:r>
            <a:r>
              <a:rPr sz="600" spc="8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4B4B4B"/>
                </a:solidFill>
                <a:latin typeface="Arial"/>
                <a:cs typeface="Arial"/>
              </a:rPr>
              <a:t>Ambulance </a:t>
            </a:r>
            <a:r>
              <a:rPr sz="600" spc="2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40" dirty="0" smtClean="0">
                <a:solidFill>
                  <a:srgbClr val="4B4B4B"/>
                </a:solidFill>
                <a:latin typeface="Arial"/>
                <a:cs typeface="Arial"/>
              </a:rPr>
              <a:t>on </a:t>
            </a:r>
            <a:r>
              <a:rPr sz="600" spc="-5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4B4B4B"/>
                </a:solidFill>
                <a:latin typeface="Arial"/>
                <a:cs typeface="Arial"/>
              </a:rPr>
              <a:t>Call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12"/>
            </a:pPr>
            <a:endParaRPr sz="550">
              <a:solidFill>
                <a:prstClr val="black"/>
              </a:solidFill>
            </a:endParaRPr>
          </a:p>
          <a:p>
            <a:pPr marL="253365" indent="-233045">
              <a:buClr>
                <a:srgbClr val="4B4B4B"/>
              </a:buClr>
              <a:buFont typeface="Arial"/>
              <a:buAutoNum type="arabicPeriod" startAt="12"/>
              <a:tabLst>
                <a:tab pos="253365" algn="l"/>
              </a:tabLst>
            </a:pPr>
            <a:r>
              <a:rPr sz="600" spc="260" dirty="0" smtClean="0">
                <a:solidFill>
                  <a:srgbClr val="4B4B4B"/>
                </a:solidFill>
                <a:latin typeface="Arial"/>
                <a:cs typeface="Arial"/>
              </a:rPr>
              <a:t>Car</a:t>
            </a:r>
            <a:r>
              <a:rPr sz="600" spc="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4B4B4B"/>
                </a:solidFill>
                <a:latin typeface="Arial"/>
                <a:cs typeface="Arial"/>
              </a:rPr>
              <a:t>Washing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12"/>
            </a:pPr>
            <a:endParaRPr sz="550">
              <a:solidFill>
                <a:prstClr val="black"/>
              </a:solidFill>
            </a:endParaRPr>
          </a:p>
          <a:p>
            <a:pPr marL="253365" indent="-233045">
              <a:buClr>
                <a:srgbClr val="4B4B4B"/>
              </a:buClr>
              <a:buFont typeface="Arial"/>
              <a:buAutoNum type="arabicPeriod" startAt="12"/>
              <a:tabLst>
                <a:tab pos="253365" algn="l"/>
              </a:tabLst>
            </a:pPr>
            <a:r>
              <a:rPr sz="600" spc="250" dirty="0" smtClean="0">
                <a:solidFill>
                  <a:srgbClr val="4B4B4B"/>
                </a:solidFill>
                <a:latin typeface="Arial"/>
                <a:cs typeface="Arial"/>
              </a:rPr>
              <a:t>Car </a:t>
            </a:r>
            <a:r>
              <a:rPr sz="600" spc="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4B4B4B"/>
                </a:solidFill>
                <a:latin typeface="Arial"/>
                <a:cs typeface="Arial"/>
              </a:rPr>
              <a:t>Breakdown </a:t>
            </a:r>
            <a:r>
              <a:rPr sz="600" spc="-4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4B4B4B"/>
                </a:solidFill>
                <a:latin typeface="Arial"/>
                <a:cs typeface="Arial"/>
              </a:rPr>
              <a:t>Services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  <a:buClr>
                <a:srgbClr val="4B4B4B"/>
              </a:buClr>
              <a:buFont typeface="Arial"/>
              <a:buAutoNum type="arabicPeriod" startAt="12"/>
            </a:pPr>
            <a:endParaRPr sz="500">
              <a:solidFill>
                <a:prstClr val="black"/>
              </a:solidFill>
            </a:endParaRPr>
          </a:p>
          <a:p>
            <a:pPr marL="257810" indent="-237490">
              <a:buClr>
                <a:srgbClr val="4B4B4B"/>
              </a:buClr>
              <a:buFont typeface="Arial"/>
              <a:buAutoNum type="arabicPeriod" startAt="12"/>
              <a:tabLst>
                <a:tab pos="257810" algn="l"/>
              </a:tabLst>
            </a:pPr>
            <a:r>
              <a:rPr sz="600" spc="270" dirty="0" smtClean="0">
                <a:solidFill>
                  <a:srgbClr val="383838"/>
                </a:solidFill>
                <a:latin typeface="Arial"/>
                <a:cs typeface="Arial"/>
              </a:rPr>
              <a:t>Designated </a:t>
            </a:r>
            <a:r>
              <a:rPr sz="600" spc="-80" dirty="0" smtClean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600" spc="175" dirty="0" smtClean="0">
                <a:solidFill>
                  <a:srgbClr val="4B4B4B"/>
                </a:solidFill>
                <a:latin typeface="Arial"/>
                <a:cs typeface="Arial"/>
              </a:rPr>
              <a:t>Visit:or </a:t>
            </a:r>
            <a:r>
              <a:rPr sz="600" spc="3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320" dirty="0" smtClean="0">
                <a:solidFill>
                  <a:srgbClr val="4B4B4B"/>
                </a:solidFill>
                <a:latin typeface="Arial"/>
                <a:cs typeface="Arial"/>
              </a:rPr>
              <a:t>and </a:t>
            </a:r>
            <a:r>
              <a:rPr sz="600" spc="-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383838"/>
                </a:solidFill>
                <a:latin typeface="Arial"/>
                <a:cs typeface="Arial"/>
              </a:rPr>
              <a:t>Resident: </a:t>
            </a:r>
            <a:r>
              <a:rPr sz="600" spc="-75" dirty="0" smtClean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383838"/>
                </a:solidFill>
                <a:latin typeface="Arial"/>
                <a:cs typeface="Arial"/>
              </a:rPr>
              <a:t>Parking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12"/>
            </a:pPr>
            <a:endParaRPr sz="550">
              <a:solidFill>
                <a:prstClr val="black"/>
              </a:solidFill>
            </a:endParaRPr>
          </a:p>
          <a:p>
            <a:pPr marL="253365" indent="-233045">
              <a:buClr>
                <a:srgbClr val="4B4B4B"/>
              </a:buClr>
              <a:buFont typeface="Arial"/>
              <a:buAutoNum type="arabicPeriod" startAt="12"/>
              <a:tabLst>
                <a:tab pos="253365" algn="l"/>
              </a:tabLst>
            </a:pPr>
            <a:r>
              <a:rPr sz="600" spc="150" dirty="0" smtClean="0">
                <a:solidFill>
                  <a:srgbClr val="4B4B4B"/>
                </a:solidFill>
                <a:latin typeface="Arial"/>
                <a:cs typeface="Arial"/>
              </a:rPr>
              <a:t>St:aff </a:t>
            </a:r>
            <a:r>
              <a:rPr sz="600" spc="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383838"/>
                </a:solidFill>
                <a:latin typeface="Arial"/>
                <a:cs typeface="Arial"/>
              </a:rPr>
              <a:t>Bat:hroorns </a:t>
            </a:r>
            <a:r>
              <a:rPr sz="600" spc="10" dirty="0" smtClean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5E5E5E"/>
                </a:solidFill>
                <a:latin typeface="Arial"/>
                <a:cs typeface="Arial"/>
              </a:rPr>
              <a:t>in </a:t>
            </a:r>
            <a:r>
              <a:rPr sz="600" spc="-80" dirty="0" smtClean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600" spc="250" dirty="0" smtClean="0">
                <a:solidFill>
                  <a:srgbClr val="383838"/>
                </a:solidFill>
                <a:latin typeface="Arial"/>
                <a:cs typeface="Arial"/>
              </a:rPr>
              <a:t>Basement: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B4B4B"/>
              </a:buClr>
              <a:buFont typeface="Arial"/>
              <a:buAutoNum type="arabicPeriod" startAt="12"/>
            </a:pPr>
            <a:endParaRPr sz="550">
              <a:solidFill>
                <a:prstClr val="black"/>
              </a:solidFill>
            </a:endParaRPr>
          </a:p>
          <a:p>
            <a:pPr marL="253365" indent="-233045">
              <a:buClr>
                <a:srgbClr val="4B4B4B"/>
              </a:buClr>
              <a:buFont typeface="Arial"/>
              <a:buAutoNum type="arabicPeriod" startAt="12"/>
              <a:tabLst>
                <a:tab pos="253365" algn="l"/>
              </a:tabLst>
            </a:pPr>
            <a:r>
              <a:rPr sz="600" spc="150" dirty="0" smtClean="0">
                <a:solidFill>
                  <a:srgbClr val="4B4B4B"/>
                </a:solidFill>
                <a:latin typeface="Arial"/>
                <a:cs typeface="Arial"/>
              </a:rPr>
              <a:t>St:aff </a:t>
            </a:r>
            <a:r>
              <a:rPr sz="600" spc="1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30" dirty="0" smtClean="0">
                <a:solidFill>
                  <a:srgbClr val="4B4B4B"/>
                </a:solidFill>
                <a:latin typeface="Arial"/>
                <a:cs typeface="Arial"/>
              </a:rPr>
              <a:t>IV1e</a:t>
            </a:r>
            <a:r>
              <a:rPr sz="600" spc="15" dirty="0" smtClean="0">
                <a:solidFill>
                  <a:srgbClr val="4B4B4B"/>
                </a:solidFill>
                <a:latin typeface="Arial"/>
                <a:cs typeface="Arial"/>
              </a:rPr>
              <a:t>s</a:t>
            </a:r>
            <a:r>
              <a:rPr sz="600" spc="260" dirty="0" smtClean="0">
                <a:solidFill>
                  <a:srgbClr val="707070"/>
                </a:solidFill>
                <a:latin typeface="Arial"/>
                <a:cs typeface="Arial"/>
              </a:rPr>
              <a:t>s </a:t>
            </a:r>
            <a:r>
              <a:rPr sz="600" spc="-15" dirty="0" smtClean="0">
                <a:solidFill>
                  <a:srgbClr val="707070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5E5E5E"/>
                </a:solidFill>
                <a:latin typeface="Arial"/>
                <a:cs typeface="Arial"/>
              </a:rPr>
              <a:t>in </a:t>
            </a:r>
            <a:r>
              <a:rPr sz="600" spc="-80" dirty="0" smtClean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383838"/>
                </a:solidFill>
                <a:latin typeface="Arial"/>
                <a:cs typeface="Arial"/>
              </a:rPr>
              <a:t>B</a:t>
            </a:r>
            <a:r>
              <a:rPr sz="600" spc="225" dirty="0" smtClean="0">
                <a:solidFill>
                  <a:srgbClr val="383838"/>
                </a:solidFill>
                <a:latin typeface="Arial"/>
                <a:cs typeface="Arial"/>
              </a:rPr>
              <a:t>a</a:t>
            </a:r>
            <a:r>
              <a:rPr sz="600" spc="250" dirty="0" smtClean="0">
                <a:solidFill>
                  <a:srgbClr val="5E5E5E"/>
                </a:solidFill>
                <a:latin typeface="Arial"/>
                <a:cs typeface="Arial"/>
              </a:rPr>
              <a:t>sement: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750"/>
              </a:lnSpc>
              <a:spcBef>
                <a:spcPts val="49"/>
              </a:spcBef>
            </a:pPr>
            <a:endParaRPr sz="7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sz="1000">
              <a:solidFill>
                <a:prstClr val="black"/>
              </a:solidFill>
            </a:endParaRPr>
          </a:p>
          <a:p>
            <a:pPr marL="20955"/>
            <a:r>
              <a:rPr sz="600" spc="220" dirty="0" smtClean="0">
                <a:solidFill>
                  <a:srgbClr val="5E5E5E"/>
                </a:solidFill>
                <a:latin typeface="Arial"/>
                <a:cs typeface="Arial"/>
              </a:rPr>
              <a:t>*IV1anaged  </a:t>
            </a:r>
            <a:r>
              <a:rPr sz="600" spc="310" dirty="0" smtClean="0">
                <a:solidFill>
                  <a:srgbClr val="4B4B4B"/>
                </a:solidFill>
                <a:latin typeface="Arial"/>
                <a:cs typeface="Arial"/>
              </a:rPr>
              <a:t>by </a:t>
            </a:r>
            <a:r>
              <a:rPr sz="600" spc="-8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95" dirty="0" smtClean="0">
                <a:solidFill>
                  <a:srgbClr val="4B4B4B"/>
                </a:solidFill>
                <a:latin typeface="Arial"/>
                <a:cs typeface="Arial"/>
              </a:rPr>
              <a:t>Cent:ral </a:t>
            </a:r>
            <a:r>
              <a:rPr sz="600" spc="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4B4B4B"/>
                </a:solidFill>
                <a:latin typeface="Arial"/>
                <a:cs typeface="Arial"/>
              </a:rPr>
              <a:t>Park </a:t>
            </a:r>
            <a:r>
              <a:rPr sz="600" spc="-3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70" dirty="0" smtClean="0">
                <a:solidFill>
                  <a:srgbClr val="4B4B4B"/>
                </a:solidFill>
                <a:latin typeface="Arial"/>
                <a:cs typeface="Arial"/>
              </a:rPr>
              <a:t>Facilit:y </a:t>
            </a:r>
            <a:r>
              <a:rPr sz="600" spc="-7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15" dirty="0" smtClean="0">
                <a:solidFill>
                  <a:srgbClr val="4B4B4B"/>
                </a:solidFill>
                <a:latin typeface="Arial"/>
                <a:cs typeface="Arial"/>
              </a:rPr>
              <a:t>IV1anagement:</a:t>
            </a:r>
            <a:r>
              <a:rPr sz="600" spc="45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4B4B4B"/>
                </a:solidFill>
                <a:latin typeface="Arial"/>
                <a:cs typeface="Arial"/>
              </a:rPr>
              <a:t>Services </a:t>
            </a:r>
            <a:r>
              <a:rPr sz="600" spc="5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65" dirty="0" smtClean="0">
                <a:solidFill>
                  <a:srgbClr val="4B4B4B"/>
                </a:solidFill>
                <a:latin typeface="Arial"/>
                <a:cs typeface="Arial"/>
              </a:rPr>
              <a:t>Pvt:</a:t>
            </a:r>
            <a:r>
              <a:rPr sz="600" spc="50" dirty="0" smtClean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600" spc="145" dirty="0" smtClean="0">
                <a:solidFill>
                  <a:srgbClr val="5E5E5E"/>
                </a:solidFill>
                <a:latin typeface="Arial"/>
                <a:cs typeface="Arial"/>
              </a:rPr>
              <a:t>Lt:d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036" y="369916"/>
            <a:ext cx="1005840" cy="590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88472" y="374072"/>
            <a:ext cx="7680959" cy="586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9792" y="6296890"/>
            <a:ext cx="8699268" cy="527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147" y="904931"/>
            <a:ext cx="1378585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1365250" algn="l"/>
              </a:tabLst>
            </a:pPr>
            <a:r>
              <a:rPr sz="500" b="1" spc="61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</a:t>
            </a:r>
            <a:r>
              <a:rPr sz="500" b="1" spc="580" dirty="0" smtClean="0">
                <a:solidFill>
                  <a:srgbClr val="727272"/>
                </a:solidFill>
                <a:latin typeface="Times New Roman"/>
                <a:cs typeface="Times New Roman"/>
              </a:rPr>
              <a:t>-</a:t>
            </a:r>
            <a:r>
              <a:rPr sz="500" b="1" spc="365" dirty="0" smtClean="0">
                <a:solidFill>
                  <a:srgbClr val="939393"/>
                </a:solidFill>
                <a:latin typeface="Times New Roman"/>
                <a:cs typeface="Times New Roman"/>
              </a:rPr>
              <a:t>-  </a:t>
            </a:r>
            <a:r>
              <a:rPr sz="500" b="1" spc="-55" dirty="0" smtClean="0">
                <a:solidFill>
                  <a:srgbClr val="939393"/>
                </a:solidFill>
                <a:latin typeface="Times New Roman"/>
                <a:cs typeface="Times New Roman"/>
              </a:rPr>
              <a:t> </a:t>
            </a:r>
            <a:r>
              <a:rPr sz="500" b="1" spc="295" dirty="0" smtClean="0">
                <a:solidFill>
                  <a:srgbClr val="727272"/>
                </a:solidFill>
                <a:latin typeface="Times New Roman"/>
                <a:cs typeface="Times New Roman"/>
              </a:rPr>
              <a:t>xp </a:t>
            </a:r>
            <a:r>
              <a:rPr sz="500" b="1" spc="15" dirty="0" smtClean="0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sz="500" b="1" spc="215" dirty="0" smtClean="0">
                <a:solidFill>
                  <a:srgbClr val="727272"/>
                </a:solidFill>
                <a:latin typeface="Times New Roman"/>
                <a:cs typeface="Times New Roman"/>
              </a:rPr>
              <a:t>ct  </a:t>
            </a:r>
            <a:r>
              <a:rPr sz="500" b="1" spc="-35" dirty="0" smtClean="0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sz="500" b="1" spc="95" dirty="0" smtClean="0">
                <a:solidFill>
                  <a:srgbClr val="727272"/>
                </a:solidFill>
                <a:latin typeface="Times New Roman"/>
                <a:cs typeface="Times New Roman"/>
              </a:rPr>
              <a:t>t.he </a:t>
            </a:r>
            <a:r>
              <a:rPr sz="500" b="1" spc="-5" dirty="0" smtClean="0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sz="500" b="1" spc="170" dirty="0" smtClean="0">
                <a:solidFill>
                  <a:srgbClr val="727272"/>
                </a:solidFill>
                <a:latin typeface="Times New Roman"/>
                <a:cs typeface="Times New Roman"/>
              </a:rPr>
              <a:t>worl</a:t>
            </a:r>
            <a:r>
              <a:rPr sz="500" b="1" spc="10" dirty="0" smtClean="0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sz="500" b="1" spc="155" dirty="0" smtClean="0">
                <a:solidFill>
                  <a:srgbClr val="494949"/>
                </a:solidFill>
                <a:latin typeface="Times New Roman"/>
                <a:cs typeface="Times New Roman"/>
              </a:rPr>
              <a:t>d</a:t>
            </a:r>
            <a:r>
              <a:rPr sz="500" b="1" spc="-40" dirty="0" smtClean="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sz="500" b="1" u="sng" dirty="0" smtClean="0">
                <a:solidFill>
                  <a:srgbClr val="494949"/>
                </a:solidFill>
                <a:latin typeface="Times New Roman"/>
                <a:cs typeface="Times New Roman"/>
              </a:rPr>
              <a:t> 	</a:t>
            </a:r>
            <a:endParaRPr sz="5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4660" y="1480012"/>
            <a:ext cx="3129915" cy="35045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9055"/>
            <a:r>
              <a:rPr sz="750" b="1" spc="355" dirty="0" smtClean="0">
                <a:solidFill>
                  <a:srgbClr val="8E594F"/>
                </a:solidFill>
                <a:latin typeface="Arial"/>
                <a:cs typeface="Arial"/>
              </a:rPr>
              <a:t>The </a:t>
            </a:r>
            <a:r>
              <a:rPr sz="750" b="1" spc="-15" dirty="0" smtClean="0">
                <a:solidFill>
                  <a:srgbClr val="8E594F"/>
                </a:solidFill>
                <a:latin typeface="Arial"/>
                <a:cs typeface="Arial"/>
              </a:rPr>
              <a:t> </a:t>
            </a:r>
            <a:r>
              <a:rPr sz="750" b="1" spc="370" dirty="0" smtClean="0">
                <a:solidFill>
                  <a:srgbClr val="8E594F"/>
                </a:solidFill>
                <a:latin typeface="Arial"/>
                <a:cs typeface="Arial"/>
              </a:rPr>
              <a:t>Roo</a:t>
            </a:r>
            <a:r>
              <a:rPr sz="750" b="1" spc="525" dirty="0" smtClean="0">
                <a:solidFill>
                  <a:srgbClr val="8E594F"/>
                </a:solidFill>
                <a:latin typeface="Arial"/>
                <a:cs typeface="Arial"/>
              </a:rPr>
              <a:t>m</a:t>
            </a:r>
            <a:r>
              <a:rPr sz="750" b="1" spc="400" dirty="0" smtClean="0">
                <a:solidFill>
                  <a:srgbClr val="90706B"/>
                </a:solidFill>
                <a:latin typeface="Arial"/>
                <a:cs typeface="Arial"/>
              </a:rPr>
              <a:t>:</a:t>
            </a:r>
            <a:r>
              <a:rPr sz="750" b="1" spc="315" dirty="0" smtClean="0">
                <a:solidFill>
                  <a:srgbClr val="8E594F"/>
                </a:solidFill>
                <a:latin typeface="Arial"/>
                <a:cs typeface="Arial"/>
              </a:rPr>
              <a:t>Amenities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750"/>
              </a:lnSpc>
              <a:spcBef>
                <a:spcPts val="2"/>
              </a:spcBef>
            </a:pPr>
            <a:endParaRPr sz="7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sz="1000">
              <a:solidFill>
                <a:prstClr val="black"/>
              </a:solidFill>
            </a:endParaRPr>
          </a:p>
          <a:p>
            <a:pPr marL="12700"/>
            <a:r>
              <a:rPr sz="600" spc="-185" dirty="0" smtClean="0">
                <a:solidFill>
                  <a:srgbClr val="494949"/>
                </a:solidFill>
                <a:latin typeface="Arial"/>
                <a:cs typeface="Arial"/>
              </a:rPr>
              <a:t>1</a:t>
            </a:r>
            <a:r>
              <a:rPr sz="600" spc="370" dirty="0" smtClean="0">
                <a:solidFill>
                  <a:srgbClr val="727272"/>
                </a:solidFill>
                <a:latin typeface="Arial"/>
                <a:cs typeface="Arial"/>
              </a:rPr>
              <a:t>.    </a:t>
            </a:r>
            <a:r>
              <a:rPr sz="600" spc="280" dirty="0" smtClean="0">
                <a:solidFill>
                  <a:srgbClr val="494949"/>
                </a:solidFill>
                <a:latin typeface="Arial"/>
                <a:cs typeface="Arial"/>
              </a:rPr>
              <a:t>Clubhouse </a:t>
            </a:r>
            <a:r>
              <a:rPr sz="600" spc="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185" dirty="0" smtClean="0">
                <a:solidFill>
                  <a:srgbClr val="494949"/>
                </a:solidFill>
                <a:latin typeface="Arial"/>
                <a:cs typeface="Arial"/>
              </a:rPr>
              <a:t>(</a:t>
            </a:r>
            <a:r>
              <a:rPr sz="600" spc="280" dirty="0" smtClean="0">
                <a:solidFill>
                  <a:srgbClr val="494949"/>
                </a:solidFill>
                <a:latin typeface="Arial"/>
                <a:cs typeface="Arial"/>
              </a:rPr>
              <a:t>50,000</a:t>
            </a:r>
            <a:r>
              <a:rPr sz="600" spc="4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494949"/>
                </a:solidFill>
                <a:latin typeface="Arial"/>
                <a:cs typeface="Arial"/>
              </a:rPr>
              <a:t>sq </a:t>
            </a:r>
            <a:r>
              <a:rPr sz="600" spc="-8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50" spc="200" dirty="0" smtClean="0">
                <a:solidFill>
                  <a:srgbClr val="494949"/>
                </a:solidFill>
                <a:latin typeface="Arial"/>
                <a:cs typeface="Arial"/>
              </a:rPr>
              <a:t>ft </a:t>
            </a:r>
            <a:r>
              <a:rPr sz="650" spc="-2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494949"/>
                </a:solidFill>
                <a:latin typeface="Arial"/>
                <a:cs typeface="Arial"/>
              </a:rPr>
              <a:t>approx)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13"/>
              </a:spcBef>
            </a:pPr>
            <a:endParaRPr sz="500">
              <a:solidFill>
                <a:prstClr val="black"/>
              </a:solidFill>
            </a:endParaRPr>
          </a:p>
          <a:p>
            <a:pPr marL="304800" indent="-237490">
              <a:buClr>
                <a:srgbClr val="494949"/>
              </a:buClr>
              <a:buFont typeface="Arial"/>
              <a:buAutoNum type="arabicPeriod" startAt="2"/>
              <a:tabLst>
                <a:tab pos="304800" algn="l"/>
              </a:tabLst>
            </a:pPr>
            <a:r>
              <a:rPr sz="600" spc="275" dirty="0" smtClean="0">
                <a:solidFill>
                  <a:srgbClr val="494949"/>
                </a:solidFill>
                <a:latin typeface="Arial"/>
                <a:cs typeface="Arial"/>
              </a:rPr>
              <a:t>Card </a:t>
            </a:r>
            <a:r>
              <a:rPr sz="600" spc="-2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50" dirty="0" smtClean="0">
                <a:solidFill>
                  <a:srgbClr val="494949"/>
                </a:solidFill>
                <a:latin typeface="Arial"/>
                <a:cs typeface="Arial"/>
              </a:rPr>
              <a:t>Room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94949"/>
              </a:buClr>
              <a:buFont typeface="Arial"/>
              <a:buAutoNum type="arabicPeriod" startAt="2"/>
            </a:pPr>
            <a:endParaRPr sz="550">
              <a:solidFill>
                <a:prstClr val="black"/>
              </a:solidFill>
            </a:endParaRPr>
          </a:p>
          <a:p>
            <a:pPr marL="304800" indent="-241300">
              <a:buClr>
                <a:srgbClr val="494949"/>
              </a:buClr>
              <a:buFont typeface="Arial"/>
              <a:buAutoNum type="arabicPeriod" startAt="2"/>
              <a:tabLst>
                <a:tab pos="304800" algn="l"/>
              </a:tabLst>
            </a:pPr>
            <a:r>
              <a:rPr sz="600" spc="265" dirty="0" smtClean="0">
                <a:solidFill>
                  <a:srgbClr val="494949"/>
                </a:solidFill>
                <a:latin typeface="Arial"/>
                <a:cs typeface="Arial"/>
              </a:rPr>
              <a:t>Children </a:t>
            </a:r>
            <a:r>
              <a:rPr sz="600" spc="-1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494949"/>
                </a:solidFill>
                <a:latin typeface="Arial"/>
                <a:cs typeface="Arial"/>
              </a:rPr>
              <a:t>Play </a:t>
            </a:r>
            <a:r>
              <a:rPr sz="600" spc="-7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Area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94949"/>
              </a:buClr>
              <a:buFont typeface="Arial"/>
              <a:buAutoNum type="arabicPeriod" startAt="2"/>
            </a:pPr>
            <a:endParaRPr sz="550">
              <a:solidFill>
                <a:prstClr val="black"/>
              </a:solidFill>
            </a:endParaRPr>
          </a:p>
          <a:p>
            <a:pPr marL="308610" indent="-245745">
              <a:buClr>
                <a:srgbClr val="494949"/>
              </a:buClr>
              <a:buFont typeface="Arial"/>
              <a:buAutoNum type="arabicPeriod" startAt="2"/>
              <a:tabLst>
                <a:tab pos="308610" algn="l"/>
              </a:tabLst>
            </a:pPr>
            <a:r>
              <a:rPr sz="600" spc="285" dirty="0" smtClean="0">
                <a:solidFill>
                  <a:srgbClr val="494949"/>
                </a:solidFill>
                <a:latin typeface="Arial"/>
                <a:cs typeface="Arial"/>
              </a:rPr>
              <a:t>Indoor</a:t>
            </a:r>
            <a:r>
              <a:rPr sz="600" spc="6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55" dirty="0" smtClean="0">
                <a:solidFill>
                  <a:srgbClr val="494949"/>
                </a:solidFill>
                <a:latin typeface="Arial"/>
                <a:cs typeface="Arial"/>
              </a:rPr>
              <a:t>Game </a:t>
            </a:r>
            <a:r>
              <a:rPr sz="600" spc="-2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Centre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63500"/>
            <a:r>
              <a:rPr sz="600" spc="280" dirty="0" smtClean="0">
                <a:solidFill>
                  <a:srgbClr val="494949"/>
                </a:solidFill>
                <a:latin typeface="Arial"/>
                <a:cs typeface="Arial"/>
              </a:rPr>
              <a:t>S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.    </a:t>
            </a:r>
            <a:r>
              <a:rPr sz="600" spc="-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70" dirty="0" smtClean="0">
                <a:solidFill>
                  <a:srgbClr val="494949"/>
                </a:solidFill>
                <a:latin typeface="Arial"/>
                <a:cs typeface="Arial"/>
              </a:rPr>
              <a:t>IV1ovie</a:t>
            </a:r>
            <a:r>
              <a:rPr sz="600" spc="6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494949"/>
                </a:solidFill>
                <a:latin typeface="Arial"/>
                <a:cs typeface="Arial"/>
              </a:rPr>
              <a:t>Theatre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</a:pPr>
            <a:endParaRPr sz="500">
              <a:solidFill>
                <a:prstClr val="black"/>
              </a:solidFill>
            </a:endParaRPr>
          </a:p>
          <a:p>
            <a:pPr marL="308610" indent="-245745">
              <a:buClr>
                <a:srgbClr val="494949"/>
              </a:buClr>
              <a:buFont typeface="Arial"/>
              <a:buAutoNum type="arabicPeriod" startAt="6"/>
              <a:tabLst>
                <a:tab pos="308610" algn="l"/>
              </a:tabLst>
            </a:pPr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Bar-be-que </a:t>
            </a:r>
            <a:r>
              <a:rPr sz="600" spc="-1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494949"/>
                </a:solidFill>
                <a:latin typeface="Arial"/>
                <a:cs typeface="Arial"/>
              </a:rPr>
              <a:t>pits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39"/>
              </a:spcBef>
              <a:buClr>
                <a:srgbClr val="494949"/>
              </a:buClr>
              <a:buFont typeface="Arial"/>
              <a:buAutoNum type="arabicPeriod" startAt="6"/>
            </a:pPr>
            <a:endParaRPr sz="550">
              <a:solidFill>
                <a:prstClr val="black"/>
              </a:solidFill>
            </a:endParaRPr>
          </a:p>
          <a:p>
            <a:pPr marL="304800" indent="-241300">
              <a:buClr>
                <a:srgbClr val="494949"/>
              </a:buClr>
              <a:buFont typeface="Arial"/>
              <a:buAutoNum type="arabicPeriod" startAt="6"/>
              <a:tabLst>
                <a:tab pos="304800" algn="l"/>
              </a:tabLst>
            </a:pPr>
            <a:r>
              <a:rPr sz="600" spc="280" dirty="0" smtClean="0">
                <a:solidFill>
                  <a:srgbClr val="494949"/>
                </a:solidFill>
                <a:latin typeface="Arial"/>
                <a:cs typeface="Arial"/>
              </a:rPr>
              <a:t>Guest </a:t>
            </a:r>
            <a:r>
              <a:rPr sz="600" spc="-2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05" dirty="0" smtClean="0">
                <a:solidFill>
                  <a:srgbClr val="494949"/>
                </a:solidFill>
                <a:latin typeface="Arial"/>
                <a:cs typeface="Arial"/>
              </a:rPr>
              <a:t>House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</a:pPr>
            <a:endParaRPr sz="500">
              <a:solidFill>
                <a:prstClr val="black"/>
              </a:solidFill>
            </a:endParaRPr>
          </a:p>
          <a:p>
            <a:pPr marL="63500"/>
            <a:r>
              <a:rPr sz="600" i="1" spc="225" dirty="0" smtClean="0">
                <a:solidFill>
                  <a:srgbClr val="494949"/>
                </a:solidFill>
                <a:latin typeface="Arial"/>
                <a:cs typeface="Arial"/>
              </a:rPr>
              <a:t>B.    </a:t>
            </a:r>
            <a:r>
              <a:rPr sz="600" i="1" spc="6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494949"/>
                </a:solidFill>
                <a:latin typeface="Arial"/>
                <a:cs typeface="Arial"/>
              </a:rPr>
              <a:t>Banquet </a:t>
            </a:r>
            <a:r>
              <a:rPr sz="600" spc="-6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494949"/>
                </a:solidFill>
                <a:latin typeface="Arial"/>
                <a:cs typeface="Arial"/>
              </a:rPr>
              <a:t>Hall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6"/>
              </a:spcBef>
            </a:pPr>
            <a:endParaRPr sz="600">
              <a:solidFill>
                <a:prstClr val="black"/>
              </a:solidFill>
            </a:endParaRPr>
          </a:p>
          <a:p>
            <a:pPr marL="63500"/>
            <a:r>
              <a:rPr sz="550" b="1" spc="245" dirty="0" smtClean="0">
                <a:solidFill>
                  <a:srgbClr val="494949"/>
                </a:solidFill>
                <a:latin typeface="Arial"/>
                <a:cs typeface="Arial"/>
              </a:rPr>
              <a:t>9.     </a:t>
            </a:r>
            <a:r>
              <a:rPr sz="550" b="1" spc="2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550" b="1" spc="285" dirty="0" smtClean="0">
                <a:solidFill>
                  <a:srgbClr val="494949"/>
                </a:solidFill>
                <a:latin typeface="Arial"/>
                <a:cs typeface="Arial"/>
              </a:rPr>
              <a:t>Convenience </a:t>
            </a:r>
            <a:r>
              <a:rPr sz="550" b="1" spc="-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550" b="1" spc="254" dirty="0" smtClean="0">
                <a:solidFill>
                  <a:srgbClr val="494949"/>
                </a:solidFill>
                <a:latin typeface="Arial"/>
                <a:cs typeface="Arial"/>
              </a:rPr>
              <a:t>Store</a:t>
            </a:r>
            <a:endParaRPr sz="5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33"/>
              </a:spcBef>
            </a:pPr>
            <a:endParaRPr sz="500">
              <a:solidFill>
                <a:prstClr val="black"/>
              </a:solidFill>
            </a:endParaRPr>
          </a:p>
          <a:p>
            <a:pPr marL="71755"/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10.</a:t>
            </a:r>
            <a:r>
              <a:rPr sz="600" spc="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40" dirty="0" smtClean="0">
                <a:solidFill>
                  <a:srgbClr val="494949"/>
                </a:solidFill>
                <a:latin typeface="Arial"/>
                <a:cs typeface="Arial"/>
              </a:rPr>
              <a:t>24</a:t>
            </a:r>
            <a:r>
              <a:rPr sz="600" spc="4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494949"/>
                </a:solidFill>
                <a:latin typeface="Arial"/>
                <a:cs typeface="Arial"/>
              </a:rPr>
              <a:t>x </a:t>
            </a:r>
            <a:r>
              <a:rPr sz="600" spc="-2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65" dirty="0" smtClean="0">
                <a:solidFill>
                  <a:srgbClr val="494949"/>
                </a:solidFill>
                <a:latin typeface="Arial"/>
                <a:cs typeface="Arial"/>
              </a:rPr>
              <a:t>7 </a:t>
            </a:r>
            <a:r>
              <a:rPr sz="600" spc="-5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35" dirty="0" smtClean="0">
                <a:solidFill>
                  <a:srgbClr val="494949"/>
                </a:solidFill>
                <a:latin typeface="Arial"/>
                <a:cs typeface="Arial"/>
              </a:rPr>
              <a:t>manned </a:t>
            </a:r>
            <a:r>
              <a:rPr sz="600" spc="-6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606060"/>
                </a:solidFill>
                <a:latin typeface="Arial"/>
                <a:cs typeface="Arial"/>
              </a:rPr>
              <a:t>security </a:t>
            </a:r>
            <a:r>
              <a:rPr sz="600" spc="-55" dirty="0" smtClean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600" spc="320" dirty="0" smtClean="0">
                <a:solidFill>
                  <a:srgbClr val="494949"/>
                </a:solidFill>
                <a:latin typeface="Arial"/>
                <a:cs typeface="Arial"/>
              </a:rPr>
              <a:t>and </a:t>
            </a:r>
            <a:r>
              <a:rPr sz="600" spc="-1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05" dirty="0" smtClean="0">
                <a:solidFill>
                  <a:srgbClr val="494949"/>
                </a:solidFill>
                <a:latin typeface="Arial"/>
                <a:cs typeface="Arial"/>
              </a:rPr>
              <a:t>Power </a:t>
            </a:r>
            <a:r>
              <a:rPr sz="600" spc="-1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60" dirty="0" smtClean="0">
                <a:solidFill>
                  <a:srgbClr val="494949"/>
                </a:solidFill>
                <a:latin typeface="Arial"/>
                <a:cs typeface="Arial"/>
              </a:rPr>
              <a:t>Back </a:t>
            </a:r>
            <a:r>
              <a:rPr sz="600" spc="-4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45" dirty="0" smtClean="0">
                <a:solidFill>
                  <a:srgbClr val="494949"/>
                </a:solidFill>
                <a:latin typeface="Arial"/>
                <a:cs typeface="Arial"/>
              </a:rPr>
              <a:t>up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39"/>
              </a:spcBef>
            </a:pPr>
            <a:endParaRPr sz="550">
              <a:solidFill>
                <a:prstClr val="black"/>
              </a:solidFill>
            </a:endParaRPr>
          </a:p>
          <a:p>
            <a:pPr marL="71755"/>
            <a:r>
              <a:rPr sz="600" spc="434" dirty="0" smtClean="0">
                <a:solidFill>
                  <a:srgbClr val="494949"/>
                </a:solidFill>
                <a:latin typeface="Arial"/>
                <a:cs typeface="Arial"/>
              </a:rPr>
              <a:t>1</a:t>
            </a:r>
            <a:r>
              <a:rPr sz="600" spc="170" dirty="0" smtClean="0">
                <a:solidFill>
                  <a:srgbClr val="494949"/>
                </a:solidFill>
                <a:latin typeface="Arial"/>
                <a:cs typeface="Arial"/>
              </a:rPr>
              <a:t>1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. </a:t>
            </a:r>
            <a:r>
              <a:rPr sz="600" spc="150" dirty="0" smtClean="0">
                <a:solidFill>
                  <a:srgbClr val="494949"/>
                </a:solidFill>
                <a:latin typeface="Arial"/>
                <a:cs typeface="Arial"/>
              </a:rPr>
              <a:t>IV1ulti </a:t>
            </a:r>
            <a:r>
              <a:rPr sz="600" spc="-7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494949"/>
                </a:solidFill>
                <a:latin typeface="Arial"/>
                <a:cs typeface="Arial"/>
              </a:rPr>
              <a:t>Cuisine </a:t>
            </a:r>
            <a:r>
              <a:rPr sz="600" spc="-1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Restaurant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71755">
              <a:buClr>
                <a:srgbClr val="494949"/>
              </a:buClr>
              <a:buFont typeface="Arial"/>
              <a:buAutoNum type="arabicPeriod" startAt="12"/>
              <a:tabLst>
                <a:tab pos="308610" algn="l"/>
              </a:tabLst>
            </a:pP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Pet </a:t>
            </a:r>
            <a:r>
              <a:rPr sz="600" spc="-5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606060"/>
                </a:solidFill>
                <a:latin typeface="Arial"/>
                <a:cs typeface="Arial"/>
              </a:rPr>
              <a:t>Care </a:t>
            </a:r>
            <a:r>
              <a:rPr sz="600" spc="-45" dirty="0" smtClean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Centre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71755" marR="2015489">
              <a:lnSpc>
                <a:spcPct val="172700"/>
              </a:lnSpc>
              <a:spcBef>
                <a:spcPts val="30"/>
              </a:spcBef>
              <a:buClr>
                <a:srgbClr val="494949"/>
              </a:buClr>
              <a:buFont typeface="Arial"/>
              <a:buAutoNum type="arabicPeriod" startAt="12"/>
              <a:tabLst>
                <a:tab pos="304800" algn="l"/>
              </a:tabLst>
            </a:pP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Coffee </a:t>
            </a:r>
            <a:r>
              <a:rPr sz="600" spc="-7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494949"/>
                </a:solidFill>
                <a:latin typeface="Arial"/>
                <a:cs typeface="Arial"/>
              </a:rPr>
              <a:t>Cafes</a:t>
            </a:r>
            <a:r>
              <a:rPr sz="600" spc="12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320" dirty="0" smtClean="0">
                <a:solidFill>
                  <a:srgbClr val="494949"/>
                </a:solidFill>
                <a:latin typeface="Arial"/>
                <a:cs typeface="Arial"/>
              </a:rPr>
              <a:t>14.BarLounge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</a:pPr>
            <a:endParaRPr sz="550">
              <a:solidFill>
                <a:prstClr val="black"/>
              </a:solidFill>
            </a:endParaRPr>
          </a:p>
          <a:p>
            <a:pPr marL="304800" indent="-233045">
              <a:buClr>
                <a:srgbClr val="494949"/>
              </a:buClr>
              <a:buFont typeface="Arial"/>
              <a:buAutoNum type="arabicPeriod" startAt="15"/>
              <a:tabLst>
                <a:tab pos="304800" algn="l"/>
              </a:tabLst>
            </a:pPr>
            <a:r>
              <a:rPr sz="600" spc="180" dirty="0" smtClean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600" spc="345" dirty="0" smtClean="0">
                <a:solidFill>
                  <a:srgbClr val="262626"/>
                </a:solidFill>
                <a:latin typeface="Arial"/>
                <a:cs typeface="Arial"/>
              </a:rPr>
              <a:t>T</a:t>
            </a:r>
            <a:r>
              <a:rPr sz="600" spc="75" dirty="0" smtClean="0">
                <a:solidFill>
                  <a:srgbClr val="494949"/>
                </a:solidFill>
                <a:latin typeface="Arial"/>
                <a:cs typeface="Arial"/>
              </a:rPr>
              <a:t>IV1 </a:t>
            </a:r>
            <a:r>
              <a:rPr sz="600" spc="-7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494949"/>
                </a:solidFill>
                <a:latin typeface="Arial"/>
                <a:cs typeface="Arial"/>
              </a:rPr>
              <a:t>Facility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94949"/>
              </a:buClr>
              <a:buFont typeface="Arial"/>
              <a:buAutoNum type="arabicPeriod" startAt="15"/>
            </a:pPr>
            <a:endParaRPr sz="550">
              <a:solidFill>
                <a:prstClr val="black"/>
              </a:solidFill>
            </a:endParaRPr>
          </a:p>
          <a:p>
            <a:pPr marL="308610" indent="-237490">
              <a:buClr>
                <a:srgbClr val="494949"/>
              </a:buClr>
              <a:buFont typeface="Arial"/>
              <a:buAutoNum type="arabicPeriod" startAt="15"/>
              <a:tabLst>
                <a:tab pos="308610" algn="l"/>
              </a:tabLst>
            </a:pPr>
            <a:r>
              <a:rPr sz="600" spc="290" dirty="0" smtClean="0">
                <a:solidFill>
                  <a:srgbClr val="494949"/>
                </a:solidFill>
                <a:latin typeface="Arial"/>
                <a:cs typeface="Arial"/>
              </a:rPr>
              <a:t>Day </a:t>
            </a:r>
            <a:r>
              <a:rPr sz="600" spc="-5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Care </a:t>
            </a:r>
            <a:r>
              <a:rPr sz="600" spc="-4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Centre </a:t>
            </a:r>
            <a:r>
              <a:rPr sz="600" spc="-7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for </a:t>
            </a:r>
            <a:r>
              <a:rPr sz="600" spc="1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606060"/>
                </a:solidFill>
                <a:latin typeface="Arial"/>
                <a:cs typeface="Arial"/>
              </a:rPr>
              <a:t>Kids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94949"/>
              </a:buClr>
              <a:buFont typeface="Arial"/>
              <a:buAutoNum type="arabicPeriod" startAt="15"/>
            </a:pPr>
            <a:endParaRPr sz="550">
              <a:solidFill>
                <a:prstClr val="black"/>
              </a:solidFill>
            </a:endParaRPr>
          </a:p>
          <a:p>
            <a:pPr marL="308610" indent="-237490">
              <a:buClr>
                <a:srgbClr val="494949"/>
              </a:buClr>
              <a:buFont typeface="Arial"/>
              <a:buAutoNum type="arabicPeriod" startAt="15"/>
              <a:tabLst>
                <a:tab pos="308610" algn="l"/>
              </a:tabLst>
            </a:pPr>
            <a:r>
              <a:rPr sz="600" spc="265" dirty="0" smtClean="0">
                <a:solidFill>
                  <a:srgbClr val="494949"/>
                </a:solidFill>
                <a:latin typeface="Arial"/>
                <a:cs typeface="Arial"/>
              </a:rPr>
              <a:t>Unisex</a:t>
            </a:r>
            <a:r>
              <a:rPr sz="600" spc="6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494949"/>
                </a:solidFill>
                <a:latin typeface="Arial"/>
                <a:cs typeface="Arial"/>
              </a:rPr>
              <a:t>Saloon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3"/>
              </a:spcBef>
              <a:buClr>
                <a:srgbClr val="494949"/>
              </a:buClr>
              <a:buFont typeface="Arial"/>
              <a:buAutoNum type="arabicPeriod" startAt="15"/>
            </a:pPr>
            <a:endParaRPr sz="500">
              <a:solidFill>
                <a:prstClr val="black"/>
              </a:solidFill>
            </a:endParaRPr>
          </a:p>
          <a:p>
            <a:pPr marL="308610" indent="-237490">
              <a:buClr>
                <a:srgbClr val="494949"/>
              </a:buClr>
              <a:buFont typeface="Arial"/>
              <a:buAutoNum type="arabicPeriod" startAt="15"/>
              <a:tabLst>
                <a:tab pos="308610" algn="l"/>
              </a:tabLst>
            </a:pPr>
            <a:r>
              <a:rPr sz="600" spc="245" dirty="0" smtClean="0">
                <a:solidFill>
                  <a:srgbClr val="494949"/>
                </a:solidFill>
                <a:latin typeface="Arial"/>
                <a:cs typeface="Arial"/>
              </a:rPr>
              <a:t>Business </a:t>
            </a:r>
            <a:r>
              <a:rPr sz="600" spc="-7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60" dirty="0" smtClean="0">
                <a:solidFill>
                  <a:srgbClr val="494949"/>
                </a:solidFill>
                <a:latin typeface="Arial"/>
                <a:cs typeface="Arial"/>
              </a:rPr>
              <a:t>Centres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6"/>
              </a:spcBef>
              <a:buClr>
                <a:srgbClr val="494949"/>
              </a:buClr>
              <a:buFont typeface="Arial"/>
              <a:buAutoNum type="arabicPeriod" startAt="15"/>
            </a:pPr>
            <a:endParaRPr sz="550">
              <a:solidFill>
                <a:prstClr val="black"/>
              </a:solidFill>
            </a:endParaRPr>
          </a:p>
          <a:p>
            <a:pPr marL="308610" indent="-237490">
              <a:buClr>
                <a:srgbClr val="494949"/>
              </a:buClr>
              <a:buFont typeface="Arial"/>
              <a:buAutoNum type="arabicPeriod" startAt="15"/>
              <a:tabLst>
                <a:tab pos="308610" algn="l"/>
              </a:tabLst>
            </a:pPr>
            <a:r>
              <a:rPr sz="600" spc="170" dirty="0" smtClean="0">
                <a:solidFill>
                  <a:srgbClr val="494949"/>
                </a:solidFill>
                <a:latin typeface="Arial"/>
                <a:cs typeface="Arial"/>
              </a:rPr>
              <a:t>IV1edic</a:t>
            </a:r>
            <a:r>
              <a:rPr sz="600" spc="245" dirty="0" smtClean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600" spc="190" dirty="0" smtClean="0">
                <a:solidFill>
                  <a:srgbClr val="262626"/>
                </a:solidFill>
                <a:latin typeface="Arial"/>
                <a:cs typeface="Arial"/>
              </a:rPr>
              <a:t>l</a:t>
            </a:r>
            <a:r>
              <a:rPr sz="600" spc="60" dirty="0" smtClean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494949"/>
                </a:solidFill>
                <a:latin typeface="Arial"/>
                <a:cs typeface="Arial"/>
              </a:rPr>
              <a:t>Pharmacy</a:t>
            </a:r>
            <a:r>
              <a:rPr sz="600" spc="7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494949"/>
                </a:solidFill>
                <a:latin typeface="Arial"/>
                <a:cs typeface="Arial"/>
              </a:rPr>
              <a:t>Store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3"/>
              </a:spcBef>
            </a:pPr>
            <a:endParaRPr sz="550">
              <a:solidFill>
                <a:prstClr val="black"/>
              </a:solidFill>
            </a:endParaRPr>
          </a:p>
          <a:p>
            <a:pPr marL="67310"/>
            <a:r>
              <a:rPr sz="550" b="1" spc="335" dirty="0" smtClean="0">
                <a:solidFill>
                  <a:srgbClr val="494949"/>
                </a:solidFill>
                <a:latin typeface="Arial"/>
                <a:cs typeface="Arial"/>
              </a:rPr>
              <a:t>2</a:t>
            </a:r>
            <a:r>
              <a:rPr sz="550" b="1" spc="355" dirty="0" smtClean="0">
                <a:solidFill>
                  <a:srgbClr val="494949"/>
                </a:solidFill>
                <a:latin typeface="Arial"/>
                <a:cs typeface="Arial"/>
              </a:rPr>
              <a:t>0</a:t>
            </a:r>
            <a:r>
              <a:rPr sz="550" b="1" spc="170" dirty="0" smtClean="0">
                <a:solidFill>
                  <a:srgbClr val="727272"/>
                </a:solidFill>
                <a:latin typeface="Arial"/>
                <a:cs typeface="Arial"/>
              </a:rPr>
              <a:t>.</a:t>
            </a:r>
            <a:r>
              <a:rPr sz="550" b="1" spc="7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550" b="1" spc="290" dirty="0" smtClean="0">
                <a:solidFill>
                  <a:srgbClr val="494949"/>
                </a:solidFill>
                <a:latin typeface="Arial"/>
                <a:cs typeface="Arial"/>
              </a:rPr>
              <a:t>Sun </a:t>
            </a:r>
            <a:r>
              <a:rPr sz="550" b="1" spc="3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550" b="1" spc="305" dirty="0" smtClean="0">
                <a:solidFill>
                  <a:srgbClr val="494949"/>
                </a:solidFill>
                <a:latin typeface="Arial"/>
                <a:cs typeface="Arial"/>
              </a:rPr>
              <a:t>Movement: </a:t>
            </a:r>
            <a:r>
              <a:rPr sz="550" b="1" spc="-70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550" b="1" spc="280" dirty="0" smtClean="0">
                <a:solidFill>
                  <a:srgbClr val="494949"/>
                </a:solidFill>
                <a:latin typeface="Arial"/>
                <a:cs typeface="Arial"/>
              </a:rPr>
              <a:t>Designed </a:t>
            </a:r>
            <a:r>
              <a:rPr sz="550" b="1" spc="15" dirty="0" smtClean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550" b="1" spc="270" dirty="0" smtClean="0">
                <a:solidFill>
                  <a:srgbClr val="494949"/>
                </a:solidFill>
                <a:latin typeface="Arial"/>
                <a:cs typeface="Arial"/>
              </a:rPr>
              <a:t>Facade</a:t>
            </a:r>
            <a:endParaRPr sz="5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5" y="869950"/>
            <a:ext cx="0" cy="5988046"/>
          </a:xfrm>
          <a:custGeom>
            <a:avLst/>
            <a:gdLst/>
            <a:ahLst/>
            <a:cxnLst/>
            <a:rect l="l" t="t" r="r" b="b"/>
            <a:pathLst>
              <a:path h="5988046">
                <a:moveTo>
                  <a:pt x="0" y="0"/>
                </a:moveTo>
                <a:lnTo>
                  <a:pt x="0" y="5988046"/>
                </a:lnTo>
              </a:path>
            </a:pathLst>
          </a:custGeom>
          <a:ln w="6351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0825" y="869950"/>
            <a:ext cx="0" cy="5988046"/>
          </a:xfrm>
          <a:custGeom>
            <a:avLst/>
            <a:gdLst/>
            <a:ahLst/>
            <a:cxnLst/>
            <a:rect l="l" t="t" r="r" b="b"/>
            <a:pathLst>
              <a:path h="5988046">
                <a:moveTo>
                  <a:pt x="0" y="0"/>
                </a:moveTo>
                <a:lnTo>
                  <a:pt x="0" y="598804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18973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987801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198114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408426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618738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829050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4039361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4249673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4459985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4670297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4880609"/>
            <a:ext cx="9144000" cy="210312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2"/>
                </a:moveTo>
                <a:lnTo>
                  <a:pt x="9144000" y="210312"/>
                </a:lnTo>
                <a:lnTo>
                  <a:pt x="9144000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5090921"/>
            <a:ext cx="9144000" cy="210311"/>
          </a:xfrm>
          <a:custGeom>
            <a:avLst/>
            <a:gdLst/>
            <a:ahLst/>
            <a:cxnLst/>
            <a:rect l="l" t="t" r="r" b="b"/>
            <a:pathLst>
              <a:path w="9144000" h="210312">
                <a:moveTo>
                  <a:pt x="0" y="210311"/>
                </a:moveTo>
                <a:lnTo>
                  <a:pt x="9144000" y="210311"/>
                </a:lnTo>
                <a:lnTo>
                  <a:pt x="9144000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5301234"/>
            <a:ext cx="9144000" cy="71983"/>
          </a:xfrm>
          <a:custGeom>
            <a:avLst/>
            <a:gdLst/>
            <a:ahLst/>
            <a:cxnLst/>
            <a:rect l="l" t="t" r="r" b="b"/>
            <a:pathLst>
              <a:path w="9144000" h="71983">
                <a:moveTo>
                  <a:pt x="0" y="71983"/>
                </a:moveTo>
                <a:lnTo>
                  <a:pt x="9144000" y="71983"/>
                </a:lnTo>
                <a:lnTo>
                  <a:pt x="9144000" y="0"/>
                </a:lnTo>
                <a:lnTo>
                  <a:pt x="0" y="0"/>
                </a:lnTo>
                <a:lnTo>
                  <a:pt x="0" y="7198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19811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4084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61873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829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403936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424967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445998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467029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488060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509092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0" y="530123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5505196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0"/>
                </a:moveTo>
                <a:lnTo>
                  <a:pt x="0" y="1269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" y="5373217"/>
            <a:ext cx="9143998" cy="218300"/>
          </a:xfrm>
          <a:custGeom>
            <a:avLst/>
            <a:gdLst/>
            <a:ahLst/>
            <a:cxnLst/>
            <a:rect l="l" t="t" r="r" b="b"/>
            <a:pathLst>
              <a:path w="9143998" h="218300">
                <a:moveTo>
                  <a:pt x="0" y="218300"/>
                </a:moveTo>
                <a:lnTo>
                  <a:pt x="9143998" y="218300"/>
                </a:lnTo>
                <a:lnTo>
                  <a:pt x="9143998" y="0"/>
                </a:lnTo>
                <a:lnTo>
                  <a:pt x="0" y="0"/>
                </a:lnTo>
                <a:lnTo>
                  <a:pt x="0" y="218300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" y="5591518"/>
            <a:ext cx="1808099" cy="635660"/>
          </a:xfrm>
          <a:custGeom>
            <a:avLst/>
            <a:gdLst/>
            <a:ahLst/>
            <a:cxnLst/>
            <a:rect l="l" t="t" r="r" b="b"/>
            <a:pathLst>
              <a:path w="1808099" h="635660">
                <a:moveTo>
                  <a:pt x="0" y="635660"/>
                </a:moveTo>
                <a:lnTo>
                  <a:pt x="1808099" y="635660"/>
                </a:lnTo>
                <a:lnTo>
                  <a:pt x="1808099" y="0"/>
                </a:lnTo>
                <a:lnTo>
                  <a:pt x="0" y="0"/>
                </a:lnTo>
                <a:lnTo>
                  <a:pt x="0" y="63566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808098" y="5591518"/>
            <a:ext cx="7335901" cy="210312"/>
          </a:xfrm>
          <a:custGeom>
            <a:avLst/>
            <a:gdLst/>
            <a:ahLst/>
            <a:cxnLst/>
            <a:rect l="l" t="t" r="r" b="b"/>
            <a:pathLst>
              <a:path w="7335901" h="210312">
                <a:moveTo>
                  <a:pt x="0" y="210312"/>
                </a:moveTo>
                <a:lnTo>
                  <a:pt x="7335901" y="210312"/>
                </a:lnTo>
                <a:lnTo>
                  <a:pt x="733590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808098" y="5801829"/>
            <a:ext cx="1808099" cy="425348"/>
          </a:xfrm>
          <a:custGeom>
            <a:avLst/>
            <a:gdLst/>
            <a:ahLst/>
            <a:cxnLst/>
            <a:rect l="l" t="t" r="r" b="b"/>
            <a:pathLst>
              <a:path w="1808099" h="425348">
                <a:moveTo>
                  <a:pt x="0" y="425348"/>
                </a:moveTo>
                <a:lnTo>
                  <a:pt x="1808099" y="425348"/>
                </a:lnTo>
                <a:lnTo>
                  <a:pt x="1808099" y="0"/>
                </a:lnTo>
                <a:lnTo>
                  <a:pt x="0" y="0"/>
                </a:lnTo>
                <a:lnTo>
                  <a:pt x="0" y="4253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16325" y="5801829"/>
            <a:ext cx="1502664" cy="425348"/>
          </a:xfrm>
          <a:custGeom>
            <a:avLst/>
            <a:gdLst/>
            <a:ahLst/>
            <a:cxnLst/>
            <a:rect l="l" t="t" r="r" b="b"/>
            <a:pathLst>
              <a:path w="1502664" h="425348">
                <a:moveTo>
                  <a:pt x="0" y="425348"/>
                </a:moveTo>
                <a:lnTo>
                  <a:pt x="1502664" y="425348"/>
                </a:lnTo>
                <a:lnTo>
                  <a:pt x="1502664" y="0"/>
                </a:lnTo>
                <a:lnTo>
                  <a:pt x="0" y="0"/>
                </a:lnTo>
                <a:lnTo>
                  <a:pt x="0" y="4253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18989" y="5801829"/>
            <a:ext cx="1502664" cy="425348"/>
          </a:xfrm>
          <a:custGeom>
            <a:avLst/>
            <a:gdLst/>
            <a:ahLst/>
            <a:cxnLst/>
            <a:rect l="l" t="t" r="r" b="b"/>
            <a:pathLst>
              <a:path w="1502663" h="425348">
                <a:moveTo>
                  <a:pt x="0" y="425348"/>
                </a:moveTo>
                <a:lnTo>
                  <a:pt x="1502664" y="425348"/>
                </a:lnTo>
                <a:lnTo>
                  <a:pt x="1502664" y="0"/>
                </a:lnTo>
                <a:lnTo>
                  <a:pt x="0" y="0"/>
                </a:lnTo>
                <a:lnTo>
                  <a:pt x="0" y="4253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621526" y="5801829"/>
            <a:ext cx="1261211" cy="425348"/>
          </a:xfrm>
          <a:custGeom>
            <a:avLst/>
            <a:gdLst/>
            <a:ahLst/>
            <a:cxnLst/>
            <a:rect l="l" t="t" r="r" b="b"/>
            <a:pathLst>
              <a:path w="1261211" h="425348">
                <a:moveTo>
                  <a:pt x="0" y="425348"/>
                </a:moveTo>
                <a:lnTo>
                  <a:pt x="1261211" y="425348"/>
                </a:lnTo>
                <a:lnTo>
                  <a:pt x="1261211" y="0"/>
                </a:lnTo>
                <a:lnTo>
                  <a:pt x="0" y="0"/>
                </a:lnTo>
                <a:lnTo>
                  <a:pt x="0" y="4253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82763" y="5801829"/>
            <a:ext cx="1261211" cy="425348"/>
          </a:xfrm>
          <a:custGeom>
            <a:avLst/>
            <a:gdLst/>
            <a:ahLst/>
            <a:cxnLst/>
            <a:rect l="l" t="t" r="r" b="b"/>
            <a:pathLst>
              <a:path w="1261211" h="425348">
                <a:moveTo>
                  <a:pt x="0" y="425348"/>
                </a:moveTo>
                <a:lnTo>
                  <a:pt x="1261211" y="425348"/>
                </a:lnTo>
                <a:lnTo>
                  <a:pt x="1261211" y="0"/>
                </a:lnTo>
                <a:lnTo>
                  <a:pt x="0" y="0"/>
                </a:lnTo>
                <a:lnTo>
                  <a:pt x="0" y="4253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" y="6227178"/>
            <a:ext cx="1808099" cy="210311"/>
          </a:xfrm>
          <a:custGeom>
            <a:avLst/>
            <a:gdLst/>
            <a:ahLst/>
            <a:cxnLst/>
            <a:rect l="l" t="t" r="r" b="b"/>
            <a:pathLst>
              <a:path w="1808099" h="210312">
                <a:moveTo>
                  <a:pt x="0" y="210311"/>
                </a:moveTo>
                <a:lnTo>
                  <a:pt x="1808099" y="210311"/>
                </a:lnTo>
                <a:lnTo>
                  <a:pt x="1808099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08098" y="6227178"/>
            <a:ext cx="1808099" cy="210311"/>
          </a:xfrm>
          <a:custGeom>
            <a:avLst/>
            <a:gdLst/>
            <a:ahLst/>
            <a:cxnLst/>
            <a:rect l="l" t="t" r="r" b="b"/>
            <a:pathLst>
              <a:path w="1808099" h="210312">
                <a:moveTo>
                  <a:pt x="0" y="210311"/>
                </a:moveTo>
                <a:lnTo>
                  <a:pt x="1808099" y="210311"/>
                </a:lnTo>
                <a:lnTo>
                  <a:pt x="1808099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16325" y="6227178"/>
            <a:ext cx="1502664" cy="210311"/>
          </a:xfrm>
          <a:custGeom>
            <a:avLst/>
            <a:gdLst/>
            <a:ahLst/>
            <a:cxnLst/>
            <a:rect l="l" t="t" r="r" b="b"/>
            <a:pathLst>
              <a:path w="1502664" h="210312">
                <a:moveTo>
                  <a:pt x="0" y="210311"/>
                </a:moveTo>
                <a:lnTo>
                  <a:pt x="1502664" y="210311"/>
                </a:lnTo>
                <a:lnTo>
                  <a:pt x="1502664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118989" y="6227178"/>
            <a:ext cx="1502664" cy="210311"/>
          </a:xfrm>
          <a:custGeom>
            <a:avLst/>
            <a:gdLst/>
            <a:ahLst/>
            <a:cxnLst/>
            <a:rect l="l" t="t" r="r" b="b"/>
            <a:pathLst>
              <a:path w="1502663" h="210312">
                <a:moveTo>
                  <a:pt x="0" y="210311"/>
                </a:moveTo>
                <a:lnTo>
                  <a:pt x="1502664" y="210311"/>
                </a:lnTo>
                <a:lnTo>
                  <a:pt x="1502664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621526" y="6227178"/>
            <a:ext cx="1261211" cy="210311"/>
          </a:xfrm>
          <a:custGeom>
            <a:avLst/>
            <a:gdLst/>
            <a:ahLst/>
            <a:cxnLst/>
            <a:rect l="l" t="t" r="r" b="b"/>
            <a:pathLst>
              <a:path w="1261211" h="210312">
                <a:moveTo>
                  <a:pt x="0" y="210311"/>
                </a:moveTo>
                <a:lnTo>
                  <a:pt x="1261211" y="210311"/>
                </a:lnTo>
                <a:lnTo>
                  <a:pt x="126121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882763" y="6227178"/>
            <a:ext cx="1261211" cy="210311"/>
          </a:xfrm>
          <a:custGeom>
            <a:avLst/>
            <a:gdLst/>
            <a:ahLst/>
            <a:cxnLst/>
            <a:rect l="l" t="t" r="r" b="b"/>
            <a:pathLst>
              <a:path w="1261211" h="210312">
                <a:moveTo>
                  <a:pt x="0" y="210311"/>
                </a:moveTo>
                <a:lnTo>
                  <a:pt x="1261211" y="210311"/>
                </a:lnTo>
                <a:lnTo>
                  <a:pt x="126121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" y="6437490"/>
            <a:ext cx="1808099" cy="210311"/>
          </a:xfrm>
          <a:custGeom>
            <a:avLst/>
            <a:gdLst/>
            <a:ahLst/>
            <a:cxnLst/>
            <a:rect l="l" t="t" r="r" b="b"/>
            <a:pathLst>
              <a:path w="1808099" h="210311">
                <a:moveTo>
                  <a:pt x="0" y="210311"/>
                </a:moveTo>
                <a:lnTo>
                  <a:pt x="1808099" y="210311"/>
                </a:lnTo>
                <a:lnTo>
                  <a:pt x="1808099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08098" y="6437490"/>
            <a:ext cx="1808099" cy="210311"/>
          </a:xfrm>
          <a:custGeom>
            <a:avLst/>
            <a:gdLst/>
            <a:ahLst/>
            <a:cxnLst/>
            <a:rect l="l" t="t" r="r" b="b"/>
            <a:pathLst>
              <a:path w="1808099" h="210311">
                <a:moveTo>
                  <a:pt x="0" y="210311"/>
                </a:moveTo>
                <a:lnTo>
                  <a:pt x="1808099" y="210311"/>
                </a:lnTo>
                <a:lnTo>
                  <a:pt x="1808099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616325" y="6437490"/>
            <a:ext cx="1502664" cy="210311"/>
          </a:xfrm>
          <a:custGeom>
            <a:avLst/>
            <a:gdLst/>
            <a:ahLst/>
            <a:cxnLst/>
            <a:rect l="l" t="t" r="r" b="b"/>
            <a:pathLst>
              <a:path w="1502664" h="210311">
                <a:moveTo>
                  <a:pt x="0" y="210311"/>
                </a:moveTo>
                <a:lnTo>
                  <a:pt x="1502664" y="210311"/>
                </a:lnTo>
                <a:lnTo>
                  <a:pt x="1502664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118989" y="6437490"/>
            <a:ext cx="1502664" cy="210311"/>
          </a:xfrm>
          <a:custGeom>
            <a:avLst/>
            <a:gdLst/>
            <a:ahLst/>
            <a:cxnLst/>
            <a:rect l="l" t="t" r="r" b="b"/>
            <a:pathLst>
              <a:path w="1502663" h="210311">
                <a:moveTo>
                  <a:pt x="0" y="210311"/>
                </a:moveTo>
                <a:lnTo>
                  <a:pt x="1502664" y="210311"/>
                </a:lnTo>
                <a:lnTo>
                  <a:pt x="1502664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21526" y="6437490"/>
            <a:ext cx="1261211" cy="210311"/>
          </a:xfrm>
          <a:custGeom>
            <a:avLst/>
            <a:gdLst/>
            <a:ahLst/>
            <a:cxnLst/>
            <a:rect l="l" t="t" r="r" b="b"/>
            <a:pathLst>
              <a:path w="1261211" h="210311">
                <a:moveTo>
                  <a:pt x="0" y="210311"/>
                </a:moveTo>
                <a:lnTo>
                  <a:pt x="1261211" y="210311"/>
                </a:lnTo>
                <a:lnTo>
                  <a:pt x="126121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882763" y="6437490"/>
            <a:ext cx="1261211" cy="210311"/>
          </a:xfrm>
          <a:custGeom>
            <a:avLst/>
            <a:gdLst/>
            <a:ahLst/>
            <a:cxnLst/>
            <a:rect l="l" t="t" r="r" b="b"/>
            <a:pathLst>
              <a:path w="1261211" h="210311">
                <a:moveTo>
                  <a:pt x="0" y="210311"/>
                </a:moveTo>
                <a:lnTo>
                  <a:pt x="1261211" y="210311"/>
                </a:lnTo>
                <a:lnTo>
                  <a:pt x="126121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" y="6647804"/>
            <a:ext cx="1808099" cy="210195"/>
          </a:xfrm>
          <a:custGeom>
            <a:avLst/>
            <a:gdLst/>
            <a:ahLst/>
            <a:cxnLst/>
            <a:rect l="l" t="t" r="r" b="b"/>
            <a:pathLst>
              <a:path w="1808099" h="210195">
                <a:moveTo>
                  <a:pt x="1808099" y="210195"/>
                </a:moveTo>
                <a:lnTo>
                  <a:pt x="1808099" y="0"/>
                </a:lnTo>
                <a:lnTo>
                  <a:pt x="0" y="0"/>
                </a:lnTo>
                <a:lnTo>
                  <a:pt x="0" y="210195"/>
                </a:lnTo>
                <a:lnTo>
                  <a:pt x="1808099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808098" y="6647804"/>
            <a:ext cx="1808099" cy="210195"/>
          </a:xfrm>
          <a:custGeom>
            <a:avLst/>
            <a:gdLst/>
            <a:ahLst/>
            <a:cxnLst/>
            <a:rect l="l" t="t" r="r" b="b"/>
            <a:pathLst>
              <a:path w="1808099" h="210195">
                <a:moveTo>
                  <a:pt x="1808099" y="210195"/>
                </a:moveTo>
                <a:lnTo>
                  <a:pt x="1808099" y="0"/>
                </a:lnTo>
                <a:lnTo>
                  <a:pt x="0" y="0"/>
                </a:lnTo>
                <a:lnTo>
                  <a:pt x="0" y="210195"/>
                </a:lnTo>
                <a:lnTo>
                  <a:pt x="1808099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616325" y="6647804"/>
            <a:ext cx="1502664" cy="210195"/>
          </a:xfrm>
          <a:custGeom>
            <a:avLst/>
            <a:gdLst/>
            <a:ahLst/>
            <a:cxnLst/>
            <a:rect l="l" t="t" r="r" b="b"/>
            <a:pathLst>
              <a:path w="1502664" h="210195">
                <a:moveTo>
                  <a:pt x="1502664" y="210195"/>
                </a:moveTo>
                <a:lnTo>
                  <a:pt x="1502664" y="0"/>
                </a:lnTo>
                <a:lnTo>
                  <a:pt x="0" y="0"/>
                </a:lnTo>
                <a:lnTo>
                  <a:pt x="0" y="210195"/>
                </a:lnTo>
                <a:lnTo>
                  <a:pt x="1502664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118989" y="6647804"/>
            <a:ext cx="1502664" cy="210195"/>
          </a:xfrm>
          <a:custGeom>
            <a:avLst/>
            <a:gdLst/>
            <a:ahLst/>
            <a:cxnLst/>
            <a:rect l="l" t="t" r="r" b="b"/>
            <a:pathLst>
              <a:path w="1502663" h="210195">
                <a:moveTo>
                  <a:pt x="1502664" y="210195"/>
                </a:moveTo>
                <a:lnTo>
                  <a:pt x="1502664" y="0"/>
                </a:lnTo>
                <a:lnTo>
                  <a:pt x="0" y="0"/>
                </a:lnTo>
                <a:lnTo>
                  <a:pt x="0" y="210195"/>
                </a:lnTo>
                <a:lnTo>
                  <a:pt x="1502664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621526" y="6647804"/>
            <a:ext cx="1261211" cy="210195"/>
          </a:xfrm>
          <a:custGeom>
            <a:avLst/>
            <a:gdLst/>
            <a:ahLst/>
            <a:cxnLst/>
            <a:rect l="l" t="t" r="r" b="b"/>
            <a:pathLst>
              <a:path w="1261211" h="210195">
                <a:moveTo>
                  <a:pt x="1261211" y="210195"/>
                </a:moveTo>
                <a:lnTo>
                  <a:pt x="1261211" y="0"/>
                </a:lnTo>
                <a:lnTo>
                  <a:pt x="0" y="0"/>
                </a:lnTo>
                <a:lnTo>
                  <a:pt x="0" y="210195"/>
                </a:lnTo>
                <a:lnTo>
                  <a:pt x="1261211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882763" y="6647804"/>
            <a:ext cx="1261211" cy="210195"/>
          </a:xfrm>
          <a:custGeom>
            <a:avLst/>
            <a:gdLst/>
            <a:ahLst/>
            <a:cxnLst/>
            <a:rect l="l" t="t" r="r" b="b"/>
            <a:pathLst>
              <a:path w="1261211" h="210195">
                <a:moveTo>
                  <a:pt x="1261211" y="210195"/>
                </a:moveTo>
                <a:lnTo>
                  <a:pt x="1261211" y="0"/>
                </a:lnTo>
                <a:lnTo>
                  <a:pt x="0" y="0"/>
                </a:lnTo>
                <a:lnTo>
                  <a:pt x="0" y="210195"/>
                </a:lnTo>
                <a:lnTo>
                  <a:pt x="1261211" y="210195"/>
                </a:lnTo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" y="5308727"/>
            <a:ext cx="9144000" cy="2832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11480" indent="-342900">
              <a:buFont typeface="Wingdings"/>
              <a:buChar char=""/>
              <a:tabLst>
                <a:tab pos="410845" algn="l"/>
              </a:tabLst>
            </a:pPr>
            <a:r>
              <a:rPr sz="1200" spc="-1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ill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high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eci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nt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808098" y="5572505"/>
            <a:ext cx="0" cy="1285491"/>
          </a:xfrm>
          <a:custGeom>
            <a:avLst/>
            <a:gdLst/>
            <a:ahLst/>
            <a:cxnLst/>
            <a:rect l="l" t="t" r="r" b="b"/>
            <a:pathLst>
              <a:path h="1285491">
                <a:moveTo>
                  <a:pt x="0" y="0"/>
                </a:moveTo>
                <a:lnTo>
                  <a:pt x="0" y="128549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616325" y="5795479"/>
            <a:ext cx="0" cy="1062517"/>
          </a:xfrm>
          <a:custGeom>
            <a:avLst/>
            <a:gdLst/>
            <a:ahLst/>
            <a:cxnLst/>
            <a:rect l="l" t="t" r="r" b="b"/>
            <a:pathLst>
              <a:path h="1062517">
                <a:moveTo>
                  <a:pt x="0" y="0"/>
                </a:moveTo>
                <a:lnTo>
                  <a:pt x="0" y="106251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118989" y="5795479"/>
            <a:ext cx="0" cy="1062517"/>
          </a:xfrm>
          <a:custGeom>
            <a:avLst/>
            <a:gdLst/>
            <a:ahLst/>
            <a:cxnLst/>
            <a:rect l="l" t="t" r="r" b="b"/>
            <a:pathLst>
              <a:path h="1062517">
                <a:moveTo>
                  <a:pt x="0" y="0"/>
                </a:moveTo>
                <a:lnTo>
                  <a:pt x="0" y="106251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621526" y="5795479"/>
            <a:ext cx="0" cy="1062517"/>
          </a:xfrm>
          <a:custGeom>
            <a:avLst/>
            <a:gdLst/>
            <a:ahLst/>
            <a:cxnLst/>
            <a:rect l="l" t="t" r="r" b="b"/>
            <a:pathLst>
              <a:path h="1062517">
                <a:moveTo>
                  <a:pt x="0" y="0"/>
                </a:moveTo>
                <a:lnTo>
                  <a:pt x="0" y="106251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882763" y="5795479"/>
            <a:ext cx="0" cy="1062517"/>
          </a:xfrm>
          <a:custGeom>
            <a:avLst/>
            <a:gdLst/>
            <a:ahLst/>
            <a:cxnLst/>
            <a:rect l="l" t="t" r="r" b="b"/>
            <a:pathLst>
              <a:path h="1062517">
                <a:moveTo>
                  <a:pt x="0" y="0"/>
                </a:moveTo>
                <a:lnTo>
                  <a:pt x="0" y="106251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0" y="5591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801748" y="5801829"/>
            <a:ext cx="7342251" cy="0"/>
          </a:xfrm>
          <a:custGeom>
            <a:avLst/>
            <a:gdLst/>
            <a:ahLst/>
            <a:cxnLst/>
            <a:rect l="l" t="t" r="r" b="b"/>
            <a:pathLst>
              <a:path w="7342251">
                <a:moveTo>
                  <a:pt x="0" y="0"/>
                </a:moveTo>
                <a:lnTo>
                  <a:pt x="734225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0" y="622717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0" y="643749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0" y="664780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0" y="537324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880" y="2994659"/>
            <a:ext cx="5885815" cy="28079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3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 P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je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tu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es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850"/>
              </a:lnSpc>
              <a:spcBef>
                <a:spcPts val="22"/>
              </a:spcBef>
            </a:pPr>
            <a:endParaRPr sz="85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sz="1000">
              <a:solidFill>
                <a:prstClr val="black"/>
              </a:solidFill>
            </a:endParaRPr>
          </a:p>
          <a:p>
            <a:pPr marL="355600" indent="-342900">
              <a:buFont typeface="Wingdings"/>
              <a:buChar char=""/>
              <a:tabLst>
                <a:tab pos="354965" algn="l"/>
              </a:tabLst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Ult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Lu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ry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tes 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Flo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er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70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all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ey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art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of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ac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.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oup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housin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g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La</a:t>
            </a:r>
            <a:r>
              <a:rPr sz="1200" spc="-4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View Apar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me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nt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spc="-6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orld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Cla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Lo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lly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mai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se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vi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 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tes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spc="-10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4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/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Con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ie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vi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es</a:t>
            </a:r>
            <a:r>
              <a:rPr sz="1200" spc="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–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H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se</a:t>
            </a:r>
            <a:r>
              <a:rPr sz="1200" spc="-5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eepi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,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2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4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/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oo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m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di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,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nd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ry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.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spc="-10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0,00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sq.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t.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Clu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hou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se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Wi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led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om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x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spc="-10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4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/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Inno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shu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se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vi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355600" indent="-342900">
              <a:spcBef>
                <a:spcPts val="215"/>
              </a:spcBef>
              <a:buFont typeface="Wingdings"/>
              <a:buChar char=""/>
              <a:tabLst>
                <a:tab pos="354965" algn="l"/>
              </a:tabLst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Leasing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an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>
              <a:lnSpc>
                <a:spcPts val="800"/>
              </a:lnSpc>
              <a:spcBef>
                <a:spcPts val="13"/>
              </a:spcBef>
            </a:pPr>
            <a:endParaRPr sz="800">
              <a:solidFill>
                <a:prstClr val="black"/>
              </a:solidFill>
            </a:endParaRPr>
          </a:p>
          <a:p>
            <a:pPr marL="3509645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or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he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4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oom</a:t>
            </a:r>
            <a:r>
              <a:rPr sz="1200" b="1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6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ll</a:t>
            </a:r>
            <a:r>
              <a:rPr sz="1200" b="1" spc="-2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y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R="12700" algn="r">
              <a:spcBef>
                <a:spcPts val="245"/>
              </a:spcBef>
            </a:pP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9721" y="5811621"/>
            <a:ext cx="2698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5" dirty="0" smtClean="0">
                <a:solidFill>
                  <a:prstClr val="black"/>
                </a:solidFill>
                <a:cs typeface="Calibri"/>
              </a:rPr>
              <a:t>Si</a:t>
            </a:r>
            <a:r>
              <a:rPr sz="1200" b="1" spc="-25" dirty="0" smtClean="0">
                <a:solidFill>
                  <a:prstClr val="black"/>
                </a:solidFill>
                <a:cs typeface="Calibri"/>
              </a:rPr>
              <a:t>z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78227" y="5916777"/>
            <a:ext cx="126619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Do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242942" y="5916777"/>
            <a:ext cx="249554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CLP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277992" y="5783823"/>
            <a:ext cx="1184275" cy="4419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73050" marR="12700" indent="-260985">
              <a:lnSpc>
                <a:spcPct val="1151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Fl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5:3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890384" y="5916777"/>
            <a:ext cx="72644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PLP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5:6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5)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152003" y="5783823"/>
            <a:ext cx="725170" cy="4419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3180" marR="12700" indent="-30480">
              <a:lnSpc>
                <a:spcPct val="1151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 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5:8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24357" y="6234683"/>
            <a:ext cx="7600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BHK</a:t>
            </a:r>
            <a:r>
              <a:rPr sz="1200" b="1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Su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392172" y="6234683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46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80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47871" y="6234683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52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550789" y="6234683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933056" y="6234683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27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194675" y="6234683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24357" y="6445300"/>
            <a:ext cx="7600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BHK</a:t>
            </a:r>
            <a:r>
              <a:rPr sz="1200" b="1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Su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e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392172" y="6445300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43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047871" y="6445300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74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31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550789" y="6445300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79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97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933056" y="6445300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82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65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194675" y="6445300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85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0" y="882650"/>
          <a:ext cx="9137648" cy="2111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53"/>
                <a:gridCol w="4296562"/>
                <a:gridCol w="4569333"/>
              </a:tblGrid>
              <a:tr h="223012">
                <a:tc>
                  <a:txBody>
                    <a:bodyPr/>
                    <a:lstStyle/>
                    <a:p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37235">
                        <a:lnSpc>
                          <a:spcPct val="100000"/>
                        </a:lnSpc>
                      </a:pPr>
                      <a:r>
                        <a:rPr sz="1200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y Hi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hlig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ts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Flo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70" dirty="0" smtClean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ails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1976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lly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Mai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2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gle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ouble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er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Planner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spc="-10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dis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losed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Uni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q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Selli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-4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View 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ecifi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ca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Ult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Lu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ury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lly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Loaded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Floo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8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7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 Am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@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3.60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lacs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oom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88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 Am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@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4.50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lacs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Club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Membe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ship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00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18693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Wingdings"/>
                          <a:cs typeface="Wingdings"/>
                        </a:rPr>
                        <a:t></a:t>
                      </a:r>
                      <a:endParaRPr sz="12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lnL w="6351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21081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</a:pPr>
                      <a:r>
                        <a:rPr sz="1200" spc="-2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1081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.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00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1081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99738" y="2126741"/>
            <a:ext cx="1144270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Plots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3371"/>
            <a:ext cx="9131531" cy="4513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95996" y="6035040"/>
            <a:ext cx="1774767" cy="353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03520" y="5931130"/>
            <a:ext cx="290945" cy="6151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92240" y="5685905"/>
            <a:ext cx="1467196" cy="5902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06192" y="6371705"/>
            <a:ext cx="2784763" cy="3325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81502" y="901930"/>
            <a:ext cx="1350817" cy="0"/>
          </a:xfrm>
          <a:custGeom>
            <a:avLst/>
            <a:gdLst/>
            <a:ahLst/>
            <a:cxnLst/>
            <a:rect l="l" t="t" r="r" b="b"/>
            <a:pathLst>
              <a:path w="1350817">
                <a:moveTo>
                  <a:pt x="0" y="0"/>
                </a:moveTo>
                <a:lnTo>
                  <a:pt x="1350817" y="0"/>
                </a:lnTo>
              </a:path>
            </a:pathLst>
          </a:custGeom>
          <a:ln w="4156">
            <a:solidFill>
              <a:srgbClr val="D4C8A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01494" y="889461"/>
            <a:ext cx="448887" cy="0"/>
          </a:xfrm>
          <a:custGeom>
            <a:avLst/>
            <a:gdLst/>
            <a:ahLst/>
            <a:cxnLst/>
            <a:rect l="l" t="t" r="r" b="b"/>
            <a:pathLst>
              <a:path w="448887">
                <a:moveTo>
                  <a:pt x="0" y="0"/>
                </a:moveTo>
                <a:lnTo>
                  <a:pt x="448887" y="0"/>
                </a:lnTo>
              </a:path>
            </a:pathLst>
          </a:custGeom>
          <a:ln w="4156">
            <a:solidFill>
              <a:srgbClr val="CFC8A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5349" y="5883331"/>
            <a:ext cx="2302625" cy="0"/>
          </a:xfrm>
          <a:custGeom>
            <a:avLst/>
            <a:gdLst/>
            <a:ahLst/>
            <a:cxnLst/>
            <a:rect l="l" t="t" r="r" b="b"/>
            <a:pathLst>
              <a:path w="2302625">
                <a:moveTo>
                  <a:pt x="0" y="0"/>
                </a:moveTo>
                <a:lnTo>
                  <a:pt x="2302625" y="0"/>
                </a:lnTo>
              </a:path>
            </a:pathLst>
          </a:custGeom>
          <a:ln w="12469">
            <a:solidFill>
              <a:srgbClr val="70776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1372" y="0"/>
            <a:ext cx="6803390" cy="753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765"/>
            <a:r>
              <a:rPr sz="1300" spc="969" dirty="0" smtClean="0">
                <a:solidFill>
                  <a:srgbClr val="79A064"/>
                </a:solidFill>
                <a:latin typeface="Arial"/>
                <a:cs typeface="Arial"/>
              </a:rPr>
              <a:t>OWN</a:t>
            </a:r>
            <a:r>
              <a:rPr sz="1300" spc="2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1300" spc="1055" dirty="0" smtClean="0">
                <a:solidFill>
                  <a:srgbClr val="79A064"/>
                </a:solidFill>
                <a:latin typeface="Arial"/>
                <a:cs typeface="Arial"/>
              </a:rPr>
              <a:t>A </a:t>
            </a:r>
            <a:r>
              <a:rPr sz="1300" spc="3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1350" spc="670" dirty="0" smtClean="0">
                <a:solidFill>
                  <a:srgbClr val="79A064"/>
                </a:solidFill>
                <a:latin typeface="Arial"/>
                <a:cs typeface="Arial"/>
              </a:rPr>
              <a:t>PLOT</a:t>
            </a:r>
            <a:r>
              <a:rPr sz="1350" spc="3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1300" spc="850" dirty="0" smtClean="0">
                <a:solidFill>
                  <a:srgbClr val="79A064"/>
                </a:solidFill>
                <a:latin typeface="Arial"/>
                <a:cs typeface="Arial"/>
              </a:rPr>
              <a:t>AND </a:t>
            </a:r>
            <a:r>
              <a:rPr sz="1300" spc="-25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1400" spc="500" dirty="0" smtClean="0">
                <a:solidFill>
                  <a:srgbClr val="79A064"/>
                </a:solidFill>
                <a:latin typeface="Times New Roman"/>
                <a:cs typeface="Times New Roman"/>
              </a:rPr>
              <a:t>LIVE </a:t>
            </a:r>
            <a:r>
              <a:rPr sz="1400" spc="-135" dirty="0" smtClean="0">
                <a:solidFill>
                  <a:srgbClr val="79A064"/>
                </a:solidFill>
                <a:latin typeface="Times New Roman"/>
                <a:cs typeface="Times New Roman"/>
              </a:rPr>
              <a:t> </a:t>
            </a:r>
            <a:r>
              <a:rPr sz="1400" spc="595" dirty="0" smtClean="0">
                <a:solidFill>
                  <a:srgbClr val="79A064"/>
                </a:solidFill>
                <a:latin typeface="Times New Roman"/>
                <a:cs typeface="Times New Roman"/>
              </a:rPr>
              <a:t>YOUR </a:t>
            </a:r>
            <a:r>
              <a:rPr sz="1400" spc="114" dirty="0" smtClean="0">
                <a:solidFill>
                  <a:srgbClr val="79A064"/>
                </a:solidFill>
                <a:latin typeface="Times New Roman"/>
                <a:cs typeface="Times New Roman"/>
              </a:rPr>
              <a:t> </a:t>
            </a:r>
            <a:r>
              <a:rPr sz="1400" spc="675" dirty="0" smtClean="0">
                <a:solidFill>
                  <a:srgbClr val="79A064"/>
                </a:solidFill>
                <a:latin typeface="Times New Roman"/>
                <a:cs typeface="Times New Roman"/>
              </a:rPr>
              <a:t>DREAM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254"/>
              </a:spcBef>
            </a:pPr>
            <a:r>
              <a:rPr sz="1000" spc="415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1000" spc="-11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1000" spc="400" dirty="0" smtClean="0">
                <a:solidFill>
                  <a:srgbClr val="6D7466"/>
                </a:solidFill>
                <a:latin typeface="Arial"/>
                <a:cs typeface="Arial"/>
              </a:rPr>
              <a:t>CHOICE.</a:t>
            </a:r>
            <a:r>
              <a:rPr sz="1000" spc="8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1000" spc="395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1000" spc="-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1000" spc="375" dirty="0" smtClean="0">
                <a:solidFill>
                  <a:srgbClr val="6D7466"/>
                </a:solidFill>
                <a:latin typeface="Arial"/>
                <a:cs typeface="Arial"/>
              </a:rPr>
              <a:t>DESIGN.</a:t>
            </a:r>
            <a:r>
              <a:rPr sz="1000" spc="1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1000" spc="395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1000" spc="1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1000" spc="434" dirty="0" smtClean="0">
                <a:solidFill>
                  <a:srgbClr val="6D7466"/>
                </a:solidFill>
                <a:latin typeface="Arial"/>
                <a:cs typeface="Arial"/>
              </a:rPr>
              <a:t>HOME.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  <a:p>
            <a:pPr marL="16510" indent="8255">
              <a:spcBef>
                <a:spcPts val="310"/>
              </a:spcBef>
            </a:pPr>
            <a:r>
              <a:rPr sz="600" spc="220" dirty="0" smtClean="0">
                <a:solidFill>
                  <a:srgbClr val="6D7466"/>
                </a:solidFill>
                <a:latin typeface="Arial"/>
                <a:cs typeface="Arial"/>
              </a:rPr>
              <a:t>Home </a:t>
            </a:r>
            <a:r>
              <a:rPr sz="600" spc="170" dirty="0" smtClean="0">
                <a:solidFill>
                  <a:srgbClr val="6D7466"/>
                </a:solidFill>
                <a:latin typeface="Arial"/>
                <a:cs typeface="Arial"/>
              </a:rPr>
              <a:t>Sweet</a:t>
            </a:r>
            <a:r>
              <a:rPr sz="600" spc="8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5D6456"/>
                </a:solidFill>
                <a:latin typeface="Arial"/>
                <a:cs typeface="Arial"/>
              </a:rPr>
              <a:t>Home. </a:t>
            </a:r>
            <a:r>
              <a:rPr sz="600" spc="240" dirty="0" smtClean="0">
                <a:solidFill>
                  <a:srgbClr val="5D6456"/>
                </a:solidFill>
                <a:latin typeface="Arial"/>
                <a:cs typeface="Arial"/>
              </a:rPr>
              <a:t>Now</a:t>
            </a:r>
            <a:r>
              <a:rPr sz="600" spc="7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6D7466"/>
                </a:solidFill>
                <a:latin typeface="Arial"/>
                <a:cs typeface="Arial"/>
              </a:rPr>
              <a:t>make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0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600" spc="-8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6D7466"/>
                </a:solidFill>
                <a:latin typeface="Arial"/>
                <a:cs typeface="Arial"/>
              </a:rPr>
              <a:t>home</a:t>
            </a:r>
            <a:r>
              <a:rPr sz="600" spc="-4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95" dirty="0" smtClean="0">
                <a:solidFill>
                  <a:srgbClr val="5D6456"/>
                </a:solidFill>
                <a:latin typeface="Arial"/>
                <a:cs typeface="Arial"/>
              </a:rPr>
              <a:t>just</a:t>
            </a:r>
            <a:r>
              <a:rPr sz="600" spc="75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80" dirty="0" smtClean="0">
                <a:solidFill>
                  <a:srgbClr val="5D6456"/>
                </a:solidFill>
                <a:latin typeface="Arial"/>
                <a:cs typeface="Arial"/>
              </a:rPr>
              <a:t>the</a:t>
            </a:r>
            <a:r>
              <a:rPr sz="600" spc="2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6D7466"/>
                </a:solidFill>
                <a:latin typeface="Arial"/>
                <a:cs typeface="Arial"/>
              </a:rPr>
              <a:t>way</a:t>
            </a:r>
            <a:r>
              <a:rPr sz="600" spc="6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6D7466"/>
                </a:solidFill>
                <a:latin typeface="Arial"/>
                <a:cs typeface="Arial"/>
              </a:rPr>
              <a:t>you</a:t>
            </a:r>
            <a:r>
              <a:rPr sz="600" spc="5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90" dirty="0" smtClean="0">
                <a:solidFill>
                  <a:srgbClr val="6D7466"/>
                </a:solidFill>
                <a:latin typeface="Arial"/>
                <a:cs typeface="Arial"/>
              </a:rPr>
              <a:t>dreamt</a:t>
            </a:r>
            <a:r>
              <a:rPr sz="600" spc="3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10" dirty="0" smtClean="0">
                <a:solidFill>
                  <a:srgbClr val="6D7466"/>
                </a:solidFill>
                <a:latin typeface="Arial"/>
                <a:cs typeface="Arial"/>
              </a:rPr>
              <a:t>it.</a:t>
            </a:r>
            <a:r>
              <a:rPr sz="600" spc="-6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20" dirty="0" smtClean="0">
                <a:solidFill>
                  <a:srgbClr val="6D7466"/>
                </a:solidFill>
                <a:latin typeface="Arial"/>
                <a:cs typeface="Arial"/>
              </a:rPr>
              <a:t>Single. </a:t>
            </a:r>
            <a:r>
              <a:rPr sz="600" spc="-8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5" dirty="0" smtClean="0">
                <a:solidFill>
                  <a:srgbClr val="6D7466"/>
                </a:solidFill>
                <a:latin typeface="Arial"/>
                <a:cs typeface="Arial"/>
              </a:rPr>
              <a:t>Duplex.</a:t>
            </a:r>
            <a:r>
              <a:rPr sz="600" spc="1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85" dirty="0" smtClean="0">
                <a:solidFill>
                  <a:srgbClr val="6D7466"/>
                </a:solidFill>
                <a:latin typeface="Arial"/>
                <a:cs typeface="Arial"/>
              </a:rPr>
              <a:t>Modern.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14" dirty="0" smtClean="0">
                <a:solidFill>
                  <a:srgbClr val="6D7466"/>
                </a:solidFill>
                <a:latin typeface="Arial"/>
                <a:cs typeface="Arial"/>
              </a:rPr>
              <a:t>Classic.</a:t>
            </a:r>
            <a:r>
              <a:rPr sz="600" spc="4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90" dirty="0" smtClean="0">
                <a:solidFill>
                  <a:srgbClr val="6D7466"/>
                </a:solidFill>
                <a:latin typeface="Arial"/>
                <a:cs typeface="Arial"/>
              </a:rPr>
              <a:t>Cottage.</a:t>
            </a:r>
            <a:r>
              <a:rPr sz="600" spc="-4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your</a:t>
            </a:r>
            <a:r>
              <a:rPr sz="600" spc="5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special </a:t>
            </a:r>
            <a:r>
              <a:rPr sz="600" spc="185" dirty="0" smtClean="0">
                <a:solidFill>
                  <a:srgbClr val="6D7466"/>
                </a:solidFill>
                <a:latin typeface="Arial"/>
                <a:cs typeface="Arial"/>
              </a:rPr>
              <a:t>way!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16510" marR="354330">
              <a:lnSpc>
                <a:spcPts val="850"/>
              </a:lnSpc>
              <a:spcBef>
                <a:spcPts val="15"/>
              </a:spcBef>
            </a:pPr>
            <a:r>
              <a:rPr sz="600" spc="165" dirty="0" smtClean="0">
                <a:solidFill>
                  <a:srgbClr val="6D7466"/>
                </a:solidFill>
                <a:latin typeface="Arial"/>
                <a:cs typeface="Arial"/>
              </a:rPr>
              <a:t>Central</a:t>
            </a:r>
            <a:r>
              <a:rPr sz="600" spc="3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30" dirty="0" smtClean="0">
                <a:solidFill>
                  <a:srgbClr val="6D7466"/>
                </a:solidFill>
                <a:latin typeface="Arial"/>
                <a:cs typeface="Arial"/>
              </a:rPr>
              <a:t>Park</a:t>
            </a:r>
            <a:r>
              <a:rPr sz="600" spc="5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40" dirty="0" smtClean="0">
                <a:solidFill>
                  <a:srgbClr val="6D7466"/>
                </a:solidFill>
                <a:latin typeface="Arial"/>
                <a:cs typeface="Arial"/>
              </a:rPr>
              <a:t>Flower</a:t>
            </a:r>
            <a:r>
              <a:rPr sz="600" spc="-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30" dirty="0" smtClean="0">
                <a:solidFill>
                  <a:srgbClr val="6D7466"/>
                </a:solidFill>
                <a:latin typeface="Arial"/>
                <a:cs typeface="Arial"/>
              </a:rPr>
              <a:t>Valley.</a:t>
            </a:r>
            <a:r>
              <a:rPr sz="600" spc="7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45" dirty="0" smtClean="0">
                <a:solidFill>
                  <a:srgbClr val="5D6456"/>
                </a:solidFill>
                <a:latin typeface="Arial"/>
                <a:cs typeface="Arial"/>
              </a:rPr>
              <a:t>is</a:t>
            </a:r>
            <a:r>
              <a:rPr sz="600" spc="2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305" dirty="0" smtClean="0">
                <a:solidFill>
                  <a:srgbClr val="5D6456"/>
                </a:solidFill>
                <a:latin typeface="Arial"/>
                <a:cs typeface="Arial"/>
              </a:rPr>
              <a:t>a</a:t>
            </a:r>
            <a:r>
              <a:rPr sz="600" spc="-25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00" dirty="0" smtClean="0">
                <a:solidFill>
                  <a:srgbClr val="6D7466"/>
                </a:solidFill>
                <a:latin typeface="Arial"/>
                <a:cs typeface="Arial"/>
              </a:rPr>
              <a:t>terrific </a:t>
            </a:r>
            <a:r>
              <a:rPr sz="600" spc="-3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75" dirty="0" smtClean="0">
                <a:solidFill>
                  <a:srgbClr val="6D7466"/>
                </a:solidFill>
                <a:latin typeface="Arial"/>
                <a:cs typeface="Arial"/>
              </a:rPr>
              <a:t>global</a:t>
            </a:r>
            <a:r>
              <a:rPr sz="600" spc="5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5" dirty="0" smtClean="0">
                <a:solidFill>
                  <a:srgbClr val="6D7466"/>
                </a:solidFill>
                <a:latin typeface="Arial"/>
                <a:cs typeface="Arial"/>
              </a:rPr>
              <a:t>township</a:t>
            </a:r>
            <a:r>
              <a:rPr sz="600" spc="8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5" dirty="0" smtClean="0">
                <a:solidFill>
                  <a:srgbClr val="6D7466"/>
                </a:solidFill>
                <a:latin typeface="Arial"/>
                <a:cs typeface="Arial"/>
              </a:rPr>
              <a:t>that </a:t>
            </a:r>
            <a:r>
              <a:rPr sz="600" spc="-7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45" dirty="0" smtClean="0">
                <a:solidFill>
                  <a:srgbClr val="5D6456"/>
                </a:solidFill>
                <a:latin typeface="Arial"/>
                <a:cs typeface="Arial"/>
              </a:rPr>
              <a:t>is</a:t>
            </a:r>
            <a:r>
              <a:rPr sz="600" spc="2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50" dirty="0" smtClean="0">
                <a:solidFill>
                  <a:srgbClr val="6D7466"/>
                </a:solidFill>
                <a:latin typeface="Arial"/>
                <a:cs typeface="Arial"/>
              </a:rPr>
              <a:t>secure.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6D7466"/>
                </a:solidFill>
                <a:latin typeface="Arial"/>
                <a:cs typeface="Arial"/>
              </a:rPr>
              <a:t>dotted</a:t>
            </a:r>
            <a:r>
              <a:rPr sz="600" spc="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with</a:t>
            </a:r>
            <a:r>
              <a:rPr sz="600" spc="4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85" dirty="0" smtClean="0">
                <a:solidFill>
                  <a:srgbClr val="6D7466"/>
                </a:solidFill>
                <a:latin typeface="Arial"/>
                <a:cs typeface="Arial"/>
              </a:rPr>
              <a:t>water </a:t>
            </a:r>
            <a:r>
              <a:rPr sz="600" spc="-4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0" dirty="0" smtClean="0">
                <a:solidFill>
                  <a:srgbClr val="6D7466"/>
                </a:solidFill>
                <a:latin typeface="Arial"/>
                <a:cs typeface="Arial"/>
              </a:rPr>
              <a:t>bodies.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5" dirty="0" smtClean="0">
                <a:solidFill>
                  <a:srgbClr val="6D7466"/>
                </a:solidFill>
                <a:latin typeface="Arial"/>
                <a:cs typeface="Arial"/>
              </a:rPr>
              <a:t>greens</a:t>
            </a:r>
            <a:r>
              <a:rPr sz="600" spc="7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6D7466"/>
                </a:solidFill>
                <a:latin typeface="Arial"/>
                <a:cs typeface="Arial"/>
              </a:rPr>
              <a:t>and</a:t>
            </a:r>
            <a:r>
              <a:rPr sz="600" spc="3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5D6456"/>
                </a:solidFill>
                <a:latin typeface="Arial"/>
                <a:cs typeface="Arial"/>
              </a:rPr>
              <a:t>beaut</a:t>
            </a:r>
            <a:r>
              <a:rPr sz="600" spc="-25" dirty="0" smtClean="0">
                <a:solidFill>
                  <a:srgbClr val="5D6456"/>
                </a:solidFill>
                <a:latin typeface="Arial"/>
                <a:cs typeface="Arial"/>
              </a:rPr>
              <a:t>i</a:t>
            </a:r>
            <a:r>
              <a:rPr sz="600" spc="105" dirty="0" smtClean="0">
                <a:solidFill>
                  <a:srgbClr val="858C7B"/>
                </a:solidFill>
                <a:latin typeface="Arial"/>
                <a:cs typeface="Arial"/>
              </a:rPr>
              <a:t>f</a:t>
            </a:r>
            <a:r>
              <a:rPr sz="600" spc="200" dirty="0" smtClean="0">
                <a:solidFill>
                  <a:srgbClr val="858C7B"/>
                </a:solidFill>
                <a:latin typeface="Arial"/>
                <a:cs typeface="Arial"/>
              </a:rPr>
              <a:t>u</a:t>
            </a:r>
            <a:r>
              <a:rPr sz="600" spc="110" dirty="0" smtClean="0">
                <a:solidFill>
                  <a:srgbClr val="5D6456"/>
                </a:solidFill>
                <a:latin typeface="Arial"/>
                <a:cs typeface="Arial"/>
              </a:rPr>
              <a:t>l</a:t>
            </a:r>
            <a:r>
              <a:rPr sz="600" spc="1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20" dirty="0" smtClean="0">
                <a:solidFill>
                  <a:srgbClr val="6D7466"/>
                </a:solidFill>
                <a:latin typeface="Arial"/>
                <a:cs typeface="Arial"/>
              </a:rPr>
              <a:t>flowers</a:t>
            </a:r>
            <a:r>
              <a:rPr sz="600" spc="7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6D7466"/>
                </a:solidFill>
                <a:latin typeface="Arial"/>
                <a:cs typeface="Arial"/>
              </a:rPr>
              <a:t>and</a:t>
            </a:r>
            <a:r>
              <a:rPr sz="600" spc="3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25" dirty="0" smtClean="0">
                <a:solidFill>
                  <a:srgbClr val="6D7466"/>
                </a:solidFill>
                <a:latin typeface="Arial"/>
                <a:cs typeface="Arial"/>
              </a:rPr>
              <a:t>offers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70" dirty="0" smtClean="0">
                <a:solidFill>
                  <a:srgbClr val="6D7466"/>
                </a:solidFill>
                <a:latin typeface="Arial"/>
                <a:cs typeface="Arial"/>
              </a:rPr>
              <a:t>world</a:t>
            </a:r>
            <a:r>
              <a:rPr sz="600" spc="4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20" dirty="0" smtClean="0">
                <a:solidFill>
                  <a:srgbClr val="6D7466"/>
                </a:solidFill>
                <a:latin typeface="Arial"/>
                <a:cs typeface="Arial"/>
              </a:rPr>
              <a:t>class </a:t>
            </a:r>
            <a:r>
              <a:rPr sz="600" spc="-4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45" dirty="0" smtClean="0">
                <a:solidFill>
                  <a:srgbClr val="5D6456"/>
                </a:solidFill>
                <a:latin typeface="Arial"/>
                <a:cs typeface="Arial"/>
              </a:rPr>
              <a:t>amenities </a:t>
            </a:r>
            <a:r>
              <a:rPr sz="600" spc="-15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5D6456"/>
                </a:solidFill>
                <a:latin typeface="Arial"/>
                <a:cs typeface="Arial"/>
              </a:rPr>
              <a:t>be</a:t>
            </a:r>
            <a:r>
              <a:rPr sz="600" spc="25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14" dirty="0" smtClean="0">
                <a:solidFill>
                  <a:srgbClr val="6D7466"/>
                </a:solidFill>
                <a:latin typeface="Arial"/>
                <a:cs typeface="Arial"/>
              </a:rPr>
              <a:t>it</a:t>
            </a:r>
            <a:r>
              <a:rPr sz="600" spc="-1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14" dirty="0" smtClean="0">
                <a:solidFill>
                  <a:srgbClr val="5D6456"/>
                </a:solidFill>
                <a:latin typeface="Arial"/>
                <a:cs typeface="Arial"/>
              </a:rPr>
              <a:t>for</a:t>
            </a:r>
            <a:r>
              <a:rPr sz="600" spc="75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05" dirty="0" smtClean="0">
                <a:solidFill>
                  <a:srgbClr val="5D6456"/>
                </a:solidFill>
                <a:latin typeface="Arial"/>
                <a:cs typeface="Arial"/>
              </a:rPr>
              <a:t>leisure,</a:t>
            </a:r>
            <a:r>
              <a:rPr sz="600" spc="4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recreation</a:t>
            </a:r>
            <a:r>
              <a:rPr sz="600" spc="5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45" dirty="0" smtClean="0">
                <a:solidFill>
                  <a:srgbClr val="6D7466"/>
                </a:solidFill>
                <a:latin typeface="Arial"/>
                <a:cs typeface="Arial"/>
              </a:rPr>
              <a:t>or</a:t>
            </a:r>
            <a:r>
              <a:rPr sz="600" spc="2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14" dirty="0" smtClean="0">
                <a:solidFill>
                  <a:srgbClr val="6D7466"/>
                </a:solidFill>
                <a:latin typeface="Arial"/>
                <a:cs typeface="Arial"/>
              </a:rPr>
              <a:t>sports.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67271" y="0"/>
            <a:ext cx="701675" cy="812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50" spc="165" dirty="0" smtClean="0">
                <a:solidFill>
                  <a:srgbClr val="6D7466"/>
                </a:solidFill>
                <a:latin typeface="Arial"/>
                <a:cs typeface="Arial"/>
              </a:rPr>
              <a:t>W </a:t>
            </a:r>
            <a:r>
              <a:rPr sz="450" spc="30" dirty="0" smtClean="0">
                <a:solidFill>
                  <a:srgbClr val="AAB39E"/>
                </a:solidFill>
                <a:latin typeface="Arial"/>
                <a:cs typeface="Arial"/>
              </a:rPr>
              <a:t>I</a:t>
            </a:r>
            <a:r>
              <a:rPr sz="450" spc="155" dirty="0" smtClean="0">
                <a:solidFill>
                  <a:srgbClr val="6D7466"/>
                </a:solidFill>
                <a:latin typeface="Arial"/>
                <a:cs typeface="Arial"/>
              </a:rPr>
              <a:t>THIN </a:t>
            </a:r>
            <a:r>
              <a:rPr sz="450" spc="-1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450" spc="120" dirty="0" smtClean="0">
                <a:solidFill>
                  <a:srgbClr val="5D6456"/>
                </a:solidFill>
                <a:latin typeface="Arial"/>
                <a:cs typeface="Arial"/>
              </a:rPr>
              <a:t>R</a:t>
            </a:r>
            <a:r>
              <a:rPr sz="450" spc="-5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450" spc="180" dirty="0" smtClean="0">
                <a:solidFill>
                  <a:srgbClr val="858C7B"/>
                </a:solidFill>
                <a:latin typeface="Arial"/>
                <a:cs typeface="Arial"/>
              </a:rPr>
              <a:t>EACH</a:t>
            </a:r>
            <a:endParaRPr sz="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841" y="792479"/>
            <a:ext cx="2202815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Book</a:t>
            </a:r>
            <a:r>
              <a:rPr sz="600" spc="-1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600" spc="-8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5D6456"/>
                </a:solidFill>
                <a:latin typeface="Arial"/>
                <a:cs typeface="Arial"/>
              </a:rPr>
              <a:t>plot</a:t>
            </a:r>
            <a:r>
              <a:rPr sz="600" spc="4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14" dirty="0" smtClean="0">
                <a:solidFill>
                  <a:srgbClr val="6D7466"/>
                </a:solidFill>
                <a:latin typeface="Arial"/>
                <a:cs typeface="Arial"/>
              </a:rPr>
              <a:t>for</a:t>
            </a:r>
            <a:r>
              <a:rPr sz="600" spc="7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150" dirty="0" smtClean="0">
                <a:solidFill>
                  <a:srgbClr val="6D7466"/>
                </a:solidFill>
                <a:latin typeface="Arial"/>
                <a:cs typeface="Arial"/>
              </a:rPr>
              <a:t>your </a:t>
            </a:r>
            <a:r>
              <a:rPr sz="600" spc="-50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95" dirty="0" smtClean="0">
                <a:solidFill>
                  <a:srgbClr val="6D7466"/>
                </a:solidFill>
                <a:latin typeface="Arial"/>
                <a:cs typeface="Arial"/>
              </a:rPr>
              <a:t>little</a:t>
            </a:r>
            <a:r>
              <a:rPr sz="600" spc="75" dirty="0" smtClean="0">
                <a:solidFill>
                  <a:srgbClr val="6D7466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5D6456"/>
                </a:solidFill>
                <a:latin typeface="Arial"/>
                <a:cs typeface="Arial"/>
              </a:rPr>
              <a:t>haven</a:t>
            </a:r>
            <a:r>
              <a:rPr sz="600" spc="30" dirty="0" smtClean="0">
                <a:solidFill>
                  <a:srgbClr val="5D6456"/>
                </a:solidFill>
                <a:latin typeface="Arial"/>
                <a:cs typeface="Arial"/>
              </a:rPr>
              <a:t> </a:t>
            </a:r>
            <a:r>
              <a:rPr sz="600" spc="190" dirty="0" smtClean="0">
                <a:solidFill>
                  <a:srgbClr val="5D6456"/>
                </a:solidFill>
                <a:latin typeface="Arial"/>
                <a:cs typeface="Arial"/>
              </a:rPr>
              <a:t>toda</a:t>
            </a:r>
            <a:r>
              <a:rPr sz="600" spc="229" dirty="0" smtClean="0">
                <a:solidFill>
                  <a:srgbClr val="5D6456"/>
                </a:solidFill>
                <a:latin typeface="Arial"/>
                <a:cs typeface="Arial"/>
              </a:rPr>
              <a:t>y</a:t>
            </a:r>
            <a:r>
              <a:rPr sz="600" spc="280" dirty="0" smtClean="0">
                <a:solidFill>
                  <a:srgbClr val="858C7B"/>
                </a:solidFill>
                <a:latin typeface="Arial"/>
                <a:cs typeface="Arial"/>
              </a:rPr>
              <a:t>.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492" y="5669164"/>
            <a:ext cx="2503170" cy="1119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950" spc="300" dirty="0" smtClean="0">
                <a:solidFill>
                  <a:srgbClr val="21231A"/>
                </a:solidFill>
                <a:latin typeface="Arial"/>
                <a:cs typeface="Arial"/>
              </a:rPr>
              <a:t>Key</a:t>
            </a:r>
            <a:r>
              <a:rPr sz="950" spc="12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950" spc="204" dirty="0" smtClean="0">
                <a:solidFill>
                  <a:srgbClr val="21231A"/>
                </a:solidFill>
                <a:latin typeface="Arial"/>
                <a:cs typeface="Arial"/>
              </a:rPr>
              <a:t>Highlights:</a:t>
            </a:r>
            <a:endParaRPr sz="95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42"/>
              </a:spcBef>
            </a:pPr>
            <a:endParaRPr sz="700">
              <a:solidFill>
                <a:prstClr val="black"/>
              </a:solidFill>
            </a:endParaRPr>
          </a:p>
          <a:p>
            <a:pPr marL="16510"/>
            <a:r>
              <a:rPr sz="900" spc="345" dirty="0" smtClean="0">
                <a:solidFill>
                  <a:srgbClr val="79A064"/>
                </a:solidFill>
                <a:latin typeface="Arial"/>
                <a:cs typeface="Arial"/>
              </a:rPr>
              <a:t>+</a:t>
            </a:r>
            <a:r>
              <a:rPr sz="900" spc="114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210" dirty="0" smtClean="0">
                <a:solidFill>
                  <a:srgbClr val="21231A"/>
                </a:solidFill>
                <a:latin typeface="Arial"/>
                <a:cs typeface="Arial"/>
              </a:rPr>
              <a:t>10</a:t>
            </a:r>
            <a:r>
              <a:rPr sz="700" spc="-5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85" dirty="0" smtClean="0">
                <a:solidFill>
                  <a:srgbClr val="21231A"/>
                </a:solidFill>
                <a:latin typeface="Arial"/>
                <a:cs typeface="Arial"/>
              </a:rPr>
              <a:t>minutes</a:t>
            </a:r>
            <a:r>
              <a:rPr sz="700" spc="-3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15" dirty="0" smtClean="0">
                <a:solidFill>
                  <a:srgbClr val="21231A"/>
                </a:solidFill>
                <a:latin typeface="Arial"/>
                <a:cs typeface="Arial"/>
              </a:rPr>
              <a:t>from</a:t>
            </a:r>
            <a:r>
              <a:rPr sz="700" spc="4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80" dirty="0" smtClean="0">
                <a:solidFill>
                  <a:srgbClr val="21231A"/>
                </a:solidFill>
                <a:latin typeface="Arial"/>
                <a:cs typeface="Arial"/>
              </a:rPr>
              <a:t>Golf</a:t>
            </a:r>
            <a:r>
              <a:rPr sz="700" spc="3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04" dirty="0" smtClean="0">
                <a:solidFill>
                  <a:srgbClr val="21231A"/>
                </a:solidFill>
                <a:latin typeface="Arial"/>
                <a:cs typeface="Arial"/>
              </a:rPr>
              <a:t>Course</a:t>
            </a:r>
            <a:r>
              <a:rPr sz="700" spc="3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90" dirty="0" smtClean="0">
                <a:solidFill>
                  <a:srgbClr val="21231A"/>
                </a:solidFill>
                <a:latin typeface="Arial"/>
                <a:cs typeface="Arial"/>
              </a:rPr>
              <a:t>Road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50"/>
              </a:lnSpc>
            </a:pPr>
            <a:r>
              <a:rPr sz="900" spc="345" dirty="0" smtClean="0">
                <a:solidFill>
                  <a:srgbClr val="79A064"/>
                </a:solidFill>
                <a:latin typeface="Arial"/>
                <a:cs typeface="Arial"/>
              </a:rPr>
              <a:t>+</a:t>
            </a:r>
            <a:r>
              <a:rPr sz="900" spc="5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270" dirty="0" smtClean="0">
                <a:solidFill>
                  <a:srgbClr val="21231A"/>
                </a:solidFill>
                <a:latin typeface="Arial"/>
                <a:cs typeface="Arial"/>
              </a:rPr>
              <a:t>35</a:t>
            </a:r>
            <a:r>
              <a:rPr sz="700" spc="-1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85" dirty="0" smtClean="0">
                <a:solidFill>
                  <a:srgbClr val="21231A"/>
                </a:solidFill>
                <a:latin typeface="Arial"/>
                <a:cs typeface="Arial"/>
              </a:rPr>
              <a:t>minutes</a:t>
            </a:r>
            <a:r>
              <a:rPr sz="700" spc="-1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20" dirty="0" smtClean="0">
                <a:solidFill>
                  <a:srgbClr val="21231A"/>
                </a:solidFill>
                <a:latin typeface="Arial"/>
                <a:cs typeface="Arial"/>
              </a:rPr>
              <a:t>from</a:t>
            </a:r>
            <a:r>
              <a:rPr sz="700" spc="4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0" dirty="0" smtClean="0">
                <a:solidFill>
                  <a:srgbClr val="21231A"/>
                </a:solidFill>
                <a:latin typeface="Arial"/>
                <a:cs typeface="Arial"/>
              </a:rPr>
              <a:t>IGI</a:t>
            </a:r>
            <a:r>
              <a:rPr sz="700" spc="-5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90" dirty="0" smtClean="0">
                <a:solidFill>
                  <a:srgbClr val="21231A"/>
                </a:solidFill>
                <a:latin typeface="Arial"/>
                <a:cs typeface="Arial"/>
              </a:rPr>
              <a:t>Airport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90"/>
              </a:lnSpc>
            </a:pPr>
            <a:r>
              <a:rPr sz="950" spc="315" dirty="0" smtClean="0">
                <a:solidFill>
                  <a:srgbClr val="79A064"/>
                </a:solidFill>
                <a:latin typeface="Arial"/>
                <a:cs typeface="Arial"/>
              </a:rPr>
              <a:t>+</a:t>
            </a:r>
            <a:r>
              <a:rPr sz="950" spc="10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170" dirty="0" smtClean="0">
                <a:solidFill>
                  <a:srgbClr val="21231A"/>
                </a:solidFill>
                <a:latin typeface="Arial"/>
                <a:cs typeface="Arial"/>
              </a:rPr>
              <a:t>Wellness</a:t>
            </a:r>
            <a:r>
              <a:rPr sz="700" spc="3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55" dirty="0" smtClean="0">
                <a:solidFill>
                  <a:srgbClr val="21231A"/>
                </a:solidFill>
                <a:latin typeface="Arial"/>
                <a:cs typeface="Arial"/>
              </a:rPr>
              <a:t>Sanctuary </a:t>
            </a:r>
            <a:r>
              <a:rPr sz="700" spc="-1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50" spc="80" dirty="0" smtClean="0">
                <a:solidFill>
                  <a:srgbClr val="21231A"/>
                </a:solidFill>
                <a:latin typeface="Times New Roman"/>
                <a:cs typeface="Times New Roman"/>
              </a:rPr>
              <a:t>&amp;</a:t>
            </a:r>
            <a:r>
              <a:rPr sz="750" spc="25" dirty="0" smtClean="0">
                <a:solidFill>
                  <a:srgbClr val="21231A"/>
                </a:solidFill>
                <a:latin typeface="Times New Roman"/>
                <a:cs typeface="Times New Roman"/>
              </a:rPr>
              <a:t> </a:t>
            </a:r>
            <a:r>
              <a:rPr sz="700" spc="195" dirty="0" smtClean="0">
                <a:solidFill>
                  <a:srgbClr val="21231A"/>
                </a:solidFill>
                <a:latin typeface="Arial"/>
                <a:cs typeface="Arial"/>
              </a:rPr>
              <a:t>Water </a:t>
            </a:r>
            <a:r>
              <a:rPr sz="700" spc="-9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80" dirty="0" smtClean="0">
                <a:solidFill>
                  <a:srgbClr val="21231A"/>
                </a:solidFill>
                <a:latin typeface="Arial"/>
                <a:cs typeface="Arial"/>
              </a:rPr>
              <a:t>bodies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40"/>
              </a:lnSpc>
            </a:pPr>
            <a:r>
              <a:rPr sz="900" spc="300" dirty="0" smtClean="0">
                <a:solidFill>
                  <a:srgbClr val="79A064"/>
                </a:solidFill>
                <a:latin typeface="Arial"/>
                <a:cs typeface="Arial"/>
              </a:rPr>
              <a:t>+ </a:t>
            </a:r>
            <a:r>
              <a:rPr sz="900" spc="-6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170" dirty="0" smtClean="0">
                <a:solidFill>
                  <a:srgbClr val="21231A"/>
                </a:solidFill>
                <a:latin typeface="Arial"/>
                <a:cs typeface="Arial"/>
              </a:rPr>
              <a:t>High</a:t>
            </a:r>
            <a:r>
              <a:rPr sz="700" spc="-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95" dirty="0" smtClean="0">
                <a:solidFill>
                  <a:srgbClr val="21231A"/>
                </a:solidFill>
                <a:latin typeface="Arial"/>
                <a:cs typeface="Arial"/>
              </a:rPr>
              <a:t>End</a:t>
            </a:r>
            <a:r>
              <a:rPr sz="700" spc="-7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04" dirty="0" smtClean="0">
                <a:solidFill>
                  <a:srgbClr val="21231A"/>
                </a:solidFill>
                <a:latin typeface="Arial"/>
                <a:cs typeface="Arial"/>
              </a:rPr>
              <a:t>Club</a:t>
            </a:r>
            <a:r>
              <a:rPr sz="700" spc="3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00" dirty="0" smtClean="0">
                <a:solidFill>
                  <a:srgbClr val="21231A"/>
                </a:solidFill>
                <a:latin typeface="Arial"/>
                <a:cs typeface="Arial"/>
              </a:rPr>
              <a:t>House</a:t>
            </a:r>
            <a:r>
              <a:rPr sz="700" spc="4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650" spc="280" dirty="0" smtClean="0">
                <a:solidFill>
                  <a:srgbClr val="21231A"/>
                </a:solidFill>
                <a:latin typeface="Arial"/>
                <a:cs typeface="Arial"/>
              </a:rPr>
              <a:t>&amp;</a:t>
            </a:r>
            <a:r>
              <a:rPr sz="650" spc="1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55" dirty="0" smtClean="0">
                <a:solidFill>
                  <a:srgbClr val="21231A"/>
                </a:solidFill>
                <a:latin typeface="Arial"/>
                <a:cs typeface="Arial"/>
              </a:rPr>
              <a:t>Restaurants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65"/>
              </a:lnSpc>
            </a:pPr>
            <a:r>
              <a:rPr sz="900" spc="345" dirty="0" smtClean="0">
                <a:solidFill>
                  <a:srgbClr val="79A064"/>
                </a:solidFill>
                <a:latin typeface="Arial"/>
                <a:cs typeface="Arial"/>
              </a:rPr>
              <a:t>+</a:t>
            </a:r>
            <a:r>
              <a:rPr sz="900" spc="114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170" dirty="0" smtClean="0">
                <a:solidFill>
                  <a:srgbClr val="21231A"/>
                </a:solidFill>
                <a:latin typeface="Arial"/>
                <a:cs typeface="Arial"/>
              </a:rPr>
              <a:t>Golf</a:t>
            </a:r>
            <a:r>
              <a:rPr sz="700" spc="7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75" dirty="0" smtClean="0">
                <a:solidFill>
                  <a:srgbClr val="21231A"/>
                </a:solidFill>
                <a:latin typeface="Arial"/>
                <a:cs typeface="Arial"/>
              </a:rPr>
              <a:t>Driving</a:t>
            </a:r>
            <a:r>
              <a:rPr sz="700" spc="-1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5" dirty="0" smtClean="0">
                <a:solidFill>
                  <a:srgbClr val="21231A"/>
                </a:solidFill>
                <a:latin typeface="Arial"/>
                <a:cs typeface="Arial"/>
              </a:rPr>
              <a:t>Range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44"/>
              </a:lnSpc>
            </a:pPr>
            <a:r>
              <a:rPr sz="950" spc="315" dirty="0" smtClean="0">
                <a:solidFill>
                  <a:srgbClr val="79A064"/>
                </a:solidFill>
                <a:latin typeface="Arial"/>
                <a:cs typeface="Arial"/>
              </a:rPr>
              <a:t>+ </a:t>
            </a:r>
            <a:r>
              <a:rPr sz="950" spc="-3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155" dirty="0" smtClean="0">
                <a:solidFill>
                  <a:srgbClr val="21231A"/>
                </a:solidFill>
                <a:latin typeface="Arial"/>
                <a:cs typeface="Arial"/>
              </a:rPr>
              <a:t>Educational</a:t>
            </a:r>
            <a:r>
              <a:rPr sz="700" spc="1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75" dirty="0" smtClean="0">
                <a:solidFill>
                  <a:srgbClr val="21231A"/>
                </a:solidFill>
                <a:latin typeface="Arial"/>
                <a:cs typeface="Arial"/>
              </a:rPr>
              <a:t>Hubs</a:t>
            </a:r>
            <a:r>
              <a:rPr sz="700" spc="3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55" dirty="0" smtClean="0">
                <a:solidFill>
                  <a:srgbClr val="21231A"/>
                </a:solidFill>
                <a:latin typeface="Arial"/>
                <a:cs typeface="Arial"/>
              </a:rPr>
              <a:t>in</a:t>
            </a:r>
            <a:r>
              <a:rPr sz="700" spc="2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95" dirty="0" smtClean="0">
                <a:solidFill>
                  <a:srgbClr val="21231A"/>
                </a:solidFill>
                <a:latin typeface="Arial"/>
                <a:cs typeface="Arial"/>
              </a:rPr>
              <a:t>Close</a:t>
            </a:r>
            <a:r>
              <a:rPr sz="700" spc="4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5" dirty="0" smtClean="0">
                <a:solidFill>
                  <a:srgbClr val="21231A"/>
                </a:solidFill>
                <a:latin typeface="Arial"/>
                <a:cs typeface="Arial"/>
              </a:rPr>
              <a:t>Proximity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  <a:p>
            <a:pPr marL="16510">
              <a:lnSpc>
                <a:spcPts val="969"/>
              </a:lnSpc>
            </a:pPr>
            <a:r>
              <a:rPr sz="900" spc="300" dirty="0" smtClean="0">
                <a:solidFill>
                  <a:srgbClr val="79A064"/>
                </a:solidFill>
                <a:latin typeface="Arial"/>
                <a:cs typeface="Arial"/>
              </a:rPr>
              <a:t>+</a:t>
            </a:r>
            <a:r>
              <a:rPr sz="900" spc="60" dirty="0" smtClean="0">
                <a:solidFill>
                  <a:srgbClr val="79A064"/>
                </a:solidFill>
                <a:latin typeface="Arial"/>
                <a:cs typeface="Arial"/>
              </a:rPr>
              <a:t> </a:t>
            </a:r>
            <a:r>
              <a:rPr sz="700" spc="225" dirty="0" smtClean="0">
                <a:solidFill>
                  <a:srgbClr val="21231A"/>
                </a:solidFill>
                <a:latin typeface="Arial"/>
                <a:cs typeface="Arial"/>
              </a:rPr>
              <a:t>Green</a:t>
            </a:r>
            <a:r>
              <a:rPr sz="700" spc="3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0" dirty="0" smtClean="0">
                <a:solidFill>
                  <a:srgbClr val="21231A"/>
                </a:solidFill>
                <a:latin typeface="Arial"/>
                <a:cs typeface="Arial"/>
              </a:rPr>
              <a:t>Living</a:t>
            </a:r>
            <a:r>
              <a:rPr sz="700" spc="-8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5" dirty="0" smtClean="0">
                <a:solidFill>
                  <a:srgbClr val="21231A"/>
                </a:solidFill>
                <a:latin typeface="Arial"/>
                <a:cs typeface="Arial"/>
              </a:rPr>
              <a:t>at</a:t>
            </a:r>
            <a:r>
              <a:rPr sz="700" spc="2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10" dirty="0" smtClean="0">
                <a:solidFill>
                  <a:srgbClr val="21231A"/>
                </a:solidFill>
                <a:latin typeface="Arial"/>
                <a:cs typeface="Arial"/>
              </a:rPr>
              <a:t>the</a:t>
            </a:r>
            <a:r>
              <a:rPr sz="700" spc="4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55" dirty="0" smtClean="0">
                <a:solidFill>
                  <a:srgbClr val="21231A"/>
                </a:solidFill>
                <a:latin typeface="Arial"/>
                <a:cs typeface="Arial"/>
              </a:rPr>
              <a:t>Foothills</a:t>
            </a:r>
            <a:r>
              <a:rPr sz="700" spc="-5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204" dirty="0" smtClean="0">
                <a:solidFill>
                  <a:srgbClr val="21231A"/>
                </a:solidFill>
                <a:latin typeface="Arial"/>
                <a:cs typeface="Arial"/>
              </a:rPr>
              <a:t>of</a:t>
            </a:r>
            <a:r>
              <a:rPr sz="700" spc="10" dirty="0" smtClean="0">
                <a:solidFill>
                  <a:srgbClr val="21231A"/>
                </a:solidFill>
                <a:latin typeface="Arial"/>
                <a:cs typeface="Arial"/>
              </a:rPr>
              <a:t> </a:t>
            </a:r>
            <a:r>
              <a:rPr sz="700" spc="160" dirty="0" smtClean="0">
                <a:solidFill>
                  <a:srgbClr val="21231A"/>
                </a:solidFill>
                <a:latin typeface="Arial"/>
                <a:cs typeface="Arial"/>
              </a:rPr>
              <a:t>Aravalli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8673" y="2630932"/>
            <a:ext cx="1407795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Fl</a:t>
            </a:r>
            <a:r>
              <a:rPr sz="4400" spc="5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sz="4400" spc="-6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595" y="475107"/>
            <a:ext cx="7291705" cy="711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4400" dirty="0" smtClean="0">
                <a:solidFill>
                  <a:srgbClr val="FF0000"/>
                </a:solidFill>
                <a:cs typeface="Calibri"/>
              </a:rPr>
              <a:t>Air</a:t>
            </a:r>
            <a:r>
              <a:rPr sz="4400" spc="-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spc="10" dirty="0" smtClean="0">
                <a:solidFill>
                  <a:srgbClr val="FF0000"/>
                </a:solidFill>
                <a:cs typeface="Calibri"/>
              </a:rPr>
              <a:t>C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onditioned</a:t>
            </a:r>
            <a:r>
              <a:rPr sz="4400" spc="-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P</a:t>
            </a:r>
            <a:r>
              <a:rPr sz="4400" spc="-5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emium</a:t>
            </a:r>
            <a:r>
              <a:rPr sz="4400" spc="-2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Floo</a:t>
            </a:r>
            <a:r>
              <a:rPr sz="4400" spc="-6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sz="4400" dirty="0" smtClean="0">
                <a:solidFill>
                  <a:srgbClr val="FF0000"/>
                </a:solidFill>
                <a:cs typeface="Calibri"/>
              </a:rPr>
              <a:t>s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5346" y="1190574"/>
            <a:ext cx="8809101" cy="5478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71492" cy="210311"/>
          </a:xfrm>
          <a:custGeom>
            <a:avLst/>
            <a:gdLst/>
            <a:ahLst/>
            <a:cxnLst/>
            <a:rect l="l" t="t" r="r" b="b"/>
            <a:pathLst>
              <a:path w="4571492" h="210311">
                <a:moveTo>
                  <a:pt x="0" y="210311"/>
                </a:moveTo>
                <a:lnTo>
                  <a:pt x="4571492" y="210311"/>
                </a:lnTo>
                <a:lnTo>
                  <a:pt x="4571492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1491" y="0"/>
            <a:ext cx="4572508" cy="210311"/>
          </a:xfrm>
          <a:custGeom>
            <a:avLst/>
            <a:gdLst/>
            <a:ahLst/>
            <a:cxnLst/>
            <a:rect l="l" t="t" r="r" b="b"/>
            <a:pathLst>
              <a:path w="4572508" h="210311">
                <a:moveTo>
                  <a:pt x="0" y="210311"/>
                </a:moveTo>
                <a:lnTo>
                  <a:pt x="4572508" y="210311"/>
                </a:lnTo>
                <a:lnTo>
                  <a:pt x="4572508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10311"/>
            <a:ext cx="4571492" cy="210311"/>
          </a:xfrm>
          <a:custGeom>
            <a:avLst/>
            <a:gdLst/>
            <a:ahLst/>
            <a:cxnLst/>
            <a:rect l="l" t="t" r="r" b="b"/>
            <a:pathLst>
              <a:path w="4571492" h="210311">
                <a:moveTo>
                  <a:pt x="0" y="210311"/>
                </a:moveTo>
                <a:lnTo>
                  <a:pt x="4571492" y="210311"/>
                </a:lnTo>
                <a:lnTo>
                  <a:pt x="4571492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1491" y="210311"/>
            <a:ext cx="4572508" cy="210311"/>
          </a:xfrm>
          <a:custGeom>
            <a:avLst/>
            <a:gdLst/>
            <a:ahLst/>
            <a:cxnLst/>
            <a:rect l="l" t="t" r="r" b="b"/>
            <a:pathLst>
              <a:path w="4572508" h="210311">
                <a:moveTo>
                  <a:pt x="0" y="210311"/>
                </a:moveTo>
                <a:lnTo>
                  <a:pt x="4572508" y="210311"/>
                </a:lnTo>
                <a:lnTo>
                  <a:pt x="4572508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20623"/>
            <a:ext cx="4571492" cy="210312"/>
          </a:xfrm>
          <a:custGeom>
            <a:avLst/>
            <a:gdLst/>
            <a:ahLst/>
            <a:cxnLst/>
            <a:rect l="l" t="t" r="r" b="b"/>
            <a:pathLst>
              <a:path w="4571492" h="210312">
                <a:moveTo>
                  <a:pt x="0" y="210312"/>
                </a:moveTo>
                <a:lnTo>
                  <a:pt x="4571492" y="210312"/>
                </a:lnTo>
                <a:lnTo>
                  <a:pt x="4571492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1491" y="420623"/>
            <a:ext cx="4572508" cy="210312"/>
          </a:xfrm>
          <a:custGeom>
            <a:avLst/>
            <a:gdLst/>
            <a:ahLst/>
            <a:cxnLst/>
            <a:rect l="l" t="t" r="r" b="b"/>
            <a:pathLst>
              <a:path w="4572508" h="210312">
                <a:moveTo>
                  <a:pt x="0" y="210312"/>
                </a:moveTo>
                <a:lnTo>
                  <a:pt x="4572508" y="210312"/>
                </a:lnTo>
                <a:lnTo>
                  <a:pt x="4572508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630936"/>
            <a:ext cx="4571492" cy="210312"/>
          </a:xfrm>
          <a:custGeom>
            <a:avLst/>
            <a:gdLst/>
            <a:ahLst/>
            <a:cxnLst/>
            <a:rect l="l" t="t" r="r" b="b"/>
            <a:pathLst>
              <a:path w="4571492" h="210312">
                <a:moveTo>
                  <a:pt x="0" y="210312"/>
                </a:moveTo>
                <a:lnTo>
                  <a:pt x="4571492" y="210312"/>
                </a:lnTo>
                <a:lnTo>
                  <a:pt x="4571492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1491" y="630936"/>
            <a:ext cx="4572508" cy="210312"/>
          </a:xfrm>
          <a:custGeom>
            <a:avLst/>
            <a:gdLst/>
            <a:ahLst/>
            <a:cxnLst/>
            <a:rect l="l" t="t" r="r" b="b"/>
            <a:pathLst>
              <a:path w="4572508" h="210312">
                <a:moveTo>
                  <a:pt x="0" y="210312"/>
                </a:moveTo>
                <a:lnTo>
                  <a:pt x="4572508" y="210312"/>
                </a:lnTo>
                <a:lnTo>
                  <a:pt x="4572508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841247"/>
            <a:ext cx="4571492" cy="210312"/>
          </a:xfrm>
          <a:custGeom>
            <a:avLst/>
            <a:gdLst/>
            <a:ahLst/>
            <a:cxnLst/>
            <a:rect l="l" t="t" r="r" b="b"/>
            <a:pathLst>
              <a:path w="4571492" h="210312">
                <a:moveTo>
                  <a:pt x="0" y="210312"/>
                </a:moveTo>
                <a:lnTo>
                  <a:pt x="4571492" y="210312"/>
                </a:lnTo>
                <a:lnTo>
                  <a:pt x="4571492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71491" y="841247"/>
            <a:ext cx="4572508" cy="210312"/>
          </a:xfrm>
          <a:custGeom>
            <a:avLst/>
            <a:gdLst/>
            <a:ahLst/>
            <a:cxnLst/>
            <a:rect l="l" t="t" r="r" b="b"/>
            <a:pathLst>
              <a:path w="4572508" h="210312">
                <a:moveTo>
                  <a:pt x="0" y="210312"/>
                </a:moveTo>
                <a:lnTo>
                  <a:pt x="4572508" y="210312"/>
                </a:lnTo>
                <a:lnTo>
                  <a:pt x="4572508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1051560"/>
            <a:ext cx="4571492" cy="210312"/>
          </a:xfrm>
          <a:custGeom>
            <a:avLst/>
            <a:gdLst/>
            <a:ahLst/>
            <a:cxnLst/>
            <a:rect l="l" t="t" r="r" b="b"/>
            <a:pathLst>
              <a:path w="4571492" h="210312">
                <a:moveTo>
                  <a:pt x="0" y="210312"/>
                </a:moveTo>
                <a:lnTo>
                  <a:pt x="4571492" y="210312"/>
                </a:lnTo>
                <a:lnTo>
                  <a:pt x="4571492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71491" y="1051560"/>
            <a:ext cx="4572508" cy="210312"/>
          </a:xfrm>
          <a:custGeom>
            <a:avLst/>
            <a:gdLst/>
            <a:ahLst/>
            <a:cxnLst/>
            <a:rect l="l" t="t" r="r" b="b"/>
            <a:pathLst>
              <a:path w="4572508" h="210312">
                <a:moveTo>
                  <a:pt x="0" y="210312"/>
                </a:moveTo>
                <a:lnTo>
                  <a:pt x="4572508" y="210312"/>
                </a:lnTo>
                <a:lnTo>
                  <a:pt x="4572508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1261910"/>
            <a:ext cx="4571492" cy="421855"/>
          </a:xfrm>
          <a:custGeom>
            <a:avLst/>
            <a:gdLst/>
            <a:ahLst/>
            <a:cxnLst/>
            <a:rect l="l" t="t" r="r" b="b"/>
            <a:pathLst>
              <a:path w="4571492" h="421855">
                <a:moveTo>
                  <a:pt x="0" y="421855"/>
                </a:moveTo>
                <a:lnTo>
                  <a:pt x="4571492" y="421855"/>
                </a:lnTo>
                <a:lnTo>
                  <a:pt x="4571492" y="0"/>
                </a:lnTo>
                <a:lnTo>
                  <a:pt x="0" y="0"/>
                </a:lnTo>
                <a:lnTo>
                  <a:pt x="0" y="421855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71491" y="1261910"/>
            <a:ext cx="4572508" cy="421855"/>
          </a:xfrm>
          <a:custGeom>
            <a:avLst/>
            <a:gdLst/>
            <a:ahLst/>
            <a:cxnLst/>
            <a:rect l="l" t="t" r="r" b="b"/>
            <a:pathLst>
              <a:path w="4572508" h="421855">
                <a:moveTo>
                  <a:pt x="0" y="421855"/>
                </a:moveTo>
                <a:lnTo>
                  <a:pt x="4572508" y="421855"/>
                </a:lnTo>
                <a:lnTo>
                  <a:pt x="4572508" y="0"/>
                </a:lnTo>
                <a:lnTo>
                  <a:pt x="0" y="0"/>
                </a:lnTo>
                <a:lnTo>
                  <a:pt x="0" y="421855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1683677"/>
            <a:ext cx="4571492" cy="639152"/>
          </a:xfrm>
          <a:custGeom>
            <a:avLst/>
            <a:gdLst/>
            <a:ahLst/>
            <a:cxnLst/>
            <a:rect l="l" t="t" r="r" b="b"/>
            <a:pathLst>
              <a:path w="4571492" h="639152">
                <a:moveTo>
                  <a:pt x="0" y="639152"/>
                </a:moveTo>
                <a:lnTo>
                  <a:pt x="4571492" y="639152"/>
                </a:lnTo>
                <a:lnTo>
                  <a:pt x="4571492" y="0"/>
                </a:lnTo>
                <a:lnTo>
                  <a:pt x="0" y="0"/>
                </a:lnTo>
                <a:lnTo>
                  <a:pt x="0" y="63915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1491" y="1683677"/>
            <a:ext cx="4572508" cy="639152"/>
          </a:xfrm>
          <a:custGeom>
            <a:avLst/>
            <a:gdLst/>
            <a:ahLst/>
            <a:cxnLst/>
            <a:rect l="l" t="t" r="r" b="b"/>
            <a:pathLst>
              <a:path w="4572508" h="639152">
                <a:moveTo>
                  <a:pt x="0" y="639152"/>
                </a:moveTo>
                <a:lnTo>
                  <a:pt x="4572508" y="639152"/>
                </a:lnTo>
                <a:lnTo>
                  <a:pt x="4572508" y="0"/>
                </a:lnTo>
                <a:lnTo>
                  <a:pt x="0" y="0"/>
                </a:lnTo>
                <a:lnTo>
                  <a:pt x="0" y="63915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2322829"/>
            <a:ext cx="4571492" cy="170103"/>
          </a:xfrm>
          <a:custGeom>
            <a:avLst/>
            <a:gdLst/>
            <a:ahLst/>
            <a:cxnLst/>
            <a:rect l="l" t="t" r="r" b="b"/>
            <a:pathLst>
              <a:path w="4571492" h="170103">
                <a:moveTo>
                  <a:pt x="0" y="170103"/>
                </a:moveTo>
                <a:lnTo>
                  <a:pt x="4571492" y="170103"/>
                </a:lnTo>
                <a:lnTo>
                  <a:pt x="4571492" y="0"/>
                </a:lnTo>
                <a:lnTo>
                  <a:pt x="0" y="0"/>
                </a:lnTo>
                <a:lnTo>
                  <a:pt x="0" y="170103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71491" y="2322829"/>
            <a:ext cx="4572508" cy="170103"/>
          </a:xfrm>
          <a:custGeom>
            <a:avLst/>
            <a:gdLst/>
            <a:ahLst/>
            <a:cxnLst/>
            <a:rect l="l" t="t" r="r" b="b"/>
            <a:pathLst>
              <a:path w="4572508" h="170103">
                <a:moveTo>
                  <a:pt x="0" y="170103"/>
                </a:moveTo>
                <a:lnTo>
                  <a:pt x="4572508" y="170103"/>
                </a:lnTo>
                <a:lnTo>
                  <a:pt x="4572508" y="0"/>
                </a:lnTo>
                <a:lnTo>
                  <a:pt x="0" y="0"/>
                </a:lnTo>
                <a:lnTo>
                  <a:pt x="0" y="170103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75" y="0"/>
            <a:ext cx="0" cy="6710972"/>
          </a:xfrm>
          <a:custGeom>
            <a:avLst/>
            <a:gdLst/>
            <a:ahLst/>
            <a:cxnLst/>
            <a:rect l="l" t="t" r="r" b="b"/>
            <a:pathLst>
              <a:path h="6710972">
                <a:moveTo>
                  <a:pt x="0" y="0"/>
                </a:moveTo>
                <a:lnTo>
                  <a:pt x="0" y="671097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140825" y="0"/>
            <a:ext cx="0" cy="6710972"/>
          </a:xfrm>
          <a:custGeom>
            <a:avLst/>
            <a:gdLst/>
            <a:ahLst/>
            <a:cxnLst/>
            <a:rect l="l" t="t" r="r" b="b"/>
            <a:pathLst>
              <a:path h="6710972">
                <a:moveTo>
                  <a:pt x="0" y="0"/>
                </a:moveTo>
                <a:lnTo>
                  <a:pt x="0" y="671097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2492933"/>
            <a:ext cx="9144000" cy="261950"/>
          </a:xfrm>
          <a:custGeom>
            <a:avLst/>
            <a:gdLst/>
            <a:ahLst/>
            <a:cxnLst/>
            <a:rect l="l" t="t" r="r" b="b"/>
            <a:pathLst>
              <a:path w="9144000" h="261950">
                <a:moveTo>
                  <a:pt x="0" y="261950"/>
                </a:moveTo>
                <a:lnTo>
                  <a:pt x="9144000" y="261950"/>
                </a:lnTo>
                <a:lnTo>
                  <a:pt x="9144000" y="0"/>
                </a:lnTo>
                <a:lnTo>
                  <a:pt x="0" y="0"/>
                </a:lnTo>
                <a:lnTo>
                  <a:pt x="0" y="26195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2754858"/>
            <a:ext cx="9144000" cy="221640"/>
          </a:xfrm>
          <a:custGeom>
            <a:avLst/>
            <a:gdLst/>
            <a:ahLst/>
            <a:cxnLst/>
            <a:rect l="l" t="t" r="r" b="b"/>
            <a:pathLst>
              <a:path w="9144000" h="221640">
                <a:moveTo>
                  <a:pt x="0" y="221640"/>
                </a:moveTo>
                <a:lnTo>
                  <a:pt x="9144000" y="221640"/>
                </a:lnTo>
                <a:lnTo>
                  <a:pt x="9144000" y="0"/>
                </a:lnTo>
                <a:lnTo>
                  <a:pt x="0" y="0"/>
                </a:lnTo>
                <a:lnTo>
                  <a:pt x="0" y="22164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2976473"/>
            <a:ext cx="1458595" cy="1015263"/>
          </a:xfrm>
          <a:custGeom>
            <a:avLst/>
            <a:gdLst/>
            <a:ahLst/>
            <a:cxnLst/>
            <a:rect l="l" t="t" r="r" b="b"/>
            <a:pathLst>
              <a:path w="1458595" h="1015263">
                <a:moveTo>
                  <a:pt x="0" y="1015263"/>
                </a:moveTo>
                <a:lnTo>
                  <a:pt x="1458595" y="1015263"/>
                </a:lnTo>
                <a:lnTo>
                  <a:pt x="1458595" y="0"/>
                </a:lnTo>
                <a:lnTo>
                  <a:pt x="0" y="0"/>
                </a:lnTo>
                <a:lnTo>
                  <a:pt x="0" y="1015263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458594" y="2976511"/>
            <a:ext cx="7685405" cy="211569"/>
          </a:xfrm>
          <a:custGeom>
            <a:avLst/>
            <a:gdLst/>
            <a:ahLst/>
            <a:cxnLst/>
            <a:rect l="l" t="t" r="r" b="b"/>
            <a:pathLst>
              <a:path w="7685405" h="211569">
                <a:moveTo>
                  <a:pt x="0" y="211569"/>
                </a:moveTo>
                <a:lnTo>
                  <a:pt x="7685405" y="211569"/>
                </a:lnTo>
                <a:lnTo>
                  <a:pt x="768540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58594" y="3188042"/>
            <a:ext cx="1458595" cy="803694"/>
          </a:xfrm>
          <a:custGeom>
            <a:avLst/>
            <a:gdLst/>
            <a:ahLst/>
            <a:cxnLst/>
            <a:rect l="l" t="t" r="r" b="b"/>
            <a:pathLst>
              <a:path w="1458595" h="803694">
                <a:moveTo>
                  <a:pt x="0" y="803694"/>
                </a:moveTo>
                <a:lnTo>
                  <a:pt x="1458595" y="803694"/>
                </a:lnTo>
                <a:lnTo>
                  <a:pt x="1458595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17317" y="3188042"/>
            <a:ext cx="2446655" cy="803694"/>
          </a:xfrm>
          <a:custGeom>
            <a:avLst/>
            <a:gdLst/>
            <a:ahLst/>
            <a:cxnLst/>
            <a:rect l="l" t="t" r="r" b="b"/>
            <a:pathLst>
              <a:path w="2446654" h="803694">
                <a:moveTo>
                  <a:pt x="0" y="803694"/>
                </a:moveTo>
                <a:lnTo>
                  <a:pt x="2446655" y="803694"/>
                </a:lnTo>
                <a:lnTo>
                  <a:pt x="2446655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63971" y="3188042"/>
            <a:ext cx="1223327" cy="803694"/>
          </a:xfrm>
          <a:custGeom>
            <a:avLst/>
            <a:gdLst/>
            <a:ahLst/>
            <a:cxnLst/>
            <a:rect l="l" t="t" r="r" b="b"/>
            <a:pathLst>
              <a:path w="1223327" h="803694">
                <a:moveTo>
                  <a:pt x="0" y="803694"/>
                </a:moveTo>
                <a:lnTo>
                  <a:pt x="1223327" y="803694"/>
                </a:lnTo>
                <a:lnTo>
                  <a:pt x="1223327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587235" y="3188042"/>
            <a:ext cx="1278381" cy="803694"/>
          </a:xfrm>
          <a:custGeom>
            <a:avLst/>
            <a:gdLst/>
            <a:ahLst/>
            <a:cxnLst/>
            <a:rect l="l" t="t" r="r" b="b"/>
            <a:pathLst>
              <a:path w="1278381" h="803694">
                <a:moveTo>
                  <a:pt x="0" y="803694"/>
                </a:moveTo>
                <a:lnTo>
                  <a:pt x="1278381" y="803694"/>
                </a:lnTo>
                <a:lnTo>
                  <a:pt x="1278381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865618" y="3188042"/>
            <a:ext cx="1278381" cy="803694"/>
          </a:xfrm>
          <a:custGeom>
            <a:avLst/>
            <a:gdLst/>
            <a:ahLst/>
            <a:cxnLst/>
            <a:rect l="l" t="t" r="r" b="b"/>
            <a:pathLst>
              <a:path w="1278381" h="803694">
                <a:moveTo>
                  <a:pt x="0" y="803694"/>
                </a:moveTo>
                <a:lnTo>
                  <a:pt x="1278381" y="803694"/>
                </a:lnTo>
                <a:lnTo>
                  <a:pt x="1278381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3991736"/>
            <a:ext cx="1458595" cy="210312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2"/>
                </a:moveTo>
                <a:lnTo>
                  <a:pt x="1458595" y="210312"/>
                </a:lnTo>
                <a:lnTo>
                  <a:pt x="145859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58594" y="3991736"/>
            <a:ext cx="1458595" cy="210312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2"/>
                </a:moveTo>
                <a:lnTo>
                  <a:pt x="1458595" y="210312"/>
                </a:lnTo>
                <a:lnTo>
                  <a:pt x="145859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917317" y="3991736"/>
            <a:ext cx="2446655" cy="210312"/>
          </a:xfrm>
          <a:custGeom>
            <a:avLst/>
            <a:gdLst/>
            <a:ahLst/>
            <a:cxnLst/>
            <a:rect l="l" t="t" r="r" b="b"/>
            <a:pathLst>
              <a:path w="2446654" h="210312">
                <a:moveTo>
                  <a:pt x="0" y="210312"/>
                </a:moveTo>
                <a:lnTo>
                  <a:pt x="2446655" y="210312"/>
                </a:lnTo>
                <a:lnTo>
                  <a:pt x="244665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63971" y="3991736"/>
            <a:ext cx="1223327" cy="210312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2"/>
                </a:moveTo>
                <a:lnTo>
                  <a:pt x="1223327" y="210312"/>
                </a:lnTo>
                <a:lnTo>
                  <a:pt x="1223327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587235" y="3991736"/>
            <a:ext cx="1278381" cy="210312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2"/>
                </a:moveTo>
                <a:lnTo>
                  <a:pt x="1278381" y="210312"/>
                </a:lnTo>
                <a:lnTo>
                  <a:pt x="127838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65618" y="3991736"/>
            <a:ext cx="1278381" cy="210312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2"/>
                </a:moveTo>
                <a:lnTo>
                  <a:pt x="1278381" y="210312"/>
                </a:lnTo>
                <a:lnTo>
                  <a:pt x="127838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0" y="4202048"/>
            <a:ext cx="1458595" cy="210312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2"/>
                </a:moveTo>
                <a:lnTo>
                  <a:pt x="1458595" y="210312"/>
                </a:lnTo>
                <a:lnTo>
                  <a:pt x="145859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458594" y="4202048"/>
            <a:ext cx="1458595" cy="210312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2"/>
                </a:moveTo>
                <a:lnTo>
                  <a:pt x="1458595" y="210312"/>
                </a:lnTo>
                <a:lnTo>
                  <a:pt x="145859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917317" y="4202048"/>
            <a:ext cx="2446655" cy="210312"/>
          </a:xfrm>
          <a:custGeom>
            <a:avLst/>
            <a:gdLst/>
            <a:ahLst/>
            <a:cxnLst/>
            <a:rect l="l" t="t" r="r" b="b"/>
            <a:pathLst>
              <a:path w="2446654" h="210312">
                <a:moveTo>
                  <a:pt x="0" y="210312"/>
                </a:moveTo>
                <a:lnTo>
                  <a:pt x="2446655" y="210312"/>
                </a:lnTo>
                <a:lnTo>
                  <a:pt x="2446655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363971" y="4202048"/>
            <a:ext cx="1223327" cy="210312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2"/>
                </a:moveTo>
                <a:lnTo>
                  <a:pt x="1223327" y="210312"/>
                </a:lnTo>
                <a:lnTo>
                  <a:pt x="1223327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587235" y="4202048"/>
            <a:ext cx="1278381" cy="210312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2"/>
                </a:moveTo>
                <a:lnTo>
                  <a:pt x="1278381" y="210312"/>
                </a:lnTo>
                <a:lnTo>
                  <a:pt x="127838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865618" y="4202048"/>
            <a:ext cx="1278381" cy="210312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2"/>
                </a:moveTo>
                <a:lnTo>
                  <a:pt x="1278381" y="210312"/>
                </a:lnTo>
                <a:lnTo>
                  <a:pt x="127838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0" y="4412373"/>
            <a:ext cx="1458595" cy="211569"/>
          </a:xfrm>
          <a:custGeom>
            <a:avLst/>
            <a:gdLst/>
            <a:ahLst/>
            <a:cxnLst/>
            <a:rect l="l" t="t" r="r" b="b"/>
            <a:pathLst>
              <a:path w="1458595" h="211569">
                <a:moveTo>
                  <a:pt x="0" y="211569"/>
                </a:moveTo>
                <a:lnTo>
                  <a:pt x="1458595" y="211569"/>
                </a:lnTo>
                <a:lnTo>
                  <a:pt x="145859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458594" y="4412373"/>
            <a:ext cx="1458595" cy="211569"/>
          </a:xfrm>
          <a:custGeom>
            <a:avLst/>
            <a:gdLst/>
            <a:ahLst/>
            <a:cxnLst/>
            <a:rect l="l" t="t" r="r" b="b"/>
            <a:pathLst>
              <a:path w="1458595" h="211569">
                <a:moveTo>
                  <a:pt x="0" y="211569"/>
                </a:moveTo>
                <a:lnTo>
                  <a:pt x="1458595" y="211569"/>
                </a:lnTo>
                <a:lnTo>
                  <a:pt x="145859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917317" y="4412373"/>
            <a:ext cx="2446655" cy="211569"/>
          </a:xfrm>
          <a:custGeom>
            <a:avLst/>
            <a:gdLst/>
            <a:ahLst/>
            <a:cxnLst/>
            <a:rect l="l" t="t" r="r" b="b"/>
            <a:pathLst>
              <a:path w="2446654" h="211569">
                <a:moveTo>
                  <a:pt x="0" y="211569"/>
                </a:moveTo>
                <a:lnTo>
                  <a:pt x="2446655" y="211569"/>
                </a:lnTo>
                <a:lnTo>
                  <a:pt x="244665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363971" y="4412373"/>
            <a:ext cx="1223327" cy="211569"/>
          </a:xfrm>
          <a:custGeom>
            <a:avLst/>
            <a:gdLst/>
            <a:ahLst/>
            <a:cxnLst/>
            <a:rect l="l" t="t" r="r" b="b"/>
            <a:pathLst>
              <a:path w="1223327" h="211569">
                <a:moveTo>
                  <a:pt x="0" y="211569"/>
                </a:moveTo>
                <a:lnTo>
                  <a:pt x="1223327" y="211569"/>
                </a:lnTo>
                <a:lnTo>
                  <a:pt x="1223327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587235" y="4412373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865618" y="4412373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0" y="4623955"/>
            <a:ext cx="1458595" cy="211569"/>
          </a:xfrm>
          <a:custGeom>
            <a:avLst/>
            <a:gdLst/>
            <a:ahLst/>
            <a:cxnLst/>
            <a:rect l="l" t="t" r="r" b="b"/>
            <a:pathLst>
              <a:path w="1458595" h="211569">
                <a:moveTo>
                  <a:pt x="0" y="211569"/>
                </a:moveTo>
                <a:lnTo>
                  <a:pt x="1458595" y="211569"/>
                </a:lnTo>
                <a:lnTo>
                  <a:pt x="145859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458594" y="4623955"/>
            <a:ext cx="1458595" cy="211569"/>
          </a:xfrm>
          <a:custGeom>
            <a:avLst/>
            <a:gdLst/>
            <a:ahLst/>
            <a:cxnLst/>
            <a:rect l="l" t="t" r="r" b="b"/>
            <a:pathLst>
              <a:path w="1458595" h="211569">
                <a:moveTo>
                  <a:pt x="0" y="211569"/>
                </a:moveTo>
                <a:lnTo>
                  <a:pt x="1458595" y="211569"/>
                </a:lnTo>
                <a:lnTo>
                  <a:pt x="145859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917317" y="4623955"/>
            <a:ext cx="2446655" cy="211569"/>
          </a:xfrm>
          <a:custGeom>
            <a:avLst/>
            <a:gdLst/>
            <a:ahLst/>
            <a:cxnLst/>
            <a:rect l="l" t="t" r="r" b="b"/>
            <a:pathLst>
              <a:path w="2446654" h="211569">
                <a:moveTo>
                  <a:pt x="0" y="211569"/>
                </a:moveTo>
                <a:lnTo>
                  <a:pt x="2446655" y="211569"/>
                </a:lnTo>
                <a:lnTo>
                  <a:pt x="244665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363971" y="4623955"/>
            <a:ext cx="1223327" cy="211569"/>
          </a:xfrm>
          <a:custGeom>
            <a:avLst/>
            <a:gdLst/>
            <a:ahLst/>
            <a:cxnLst/>
            <a:rect l="l" t="t" r="r" b="b"/>
            <a:pathLst>
              <a:path w="1223327" h="211569">
                <a:moveTo>
                  <a:pt x="0" y="211569"/>
                </a:moveTo>
                <a:lnTo>
                  <a:pt x="1223327" y="211569"/>
                </a:lnTo>
                <a:lnTo>
                  <a:pt x="1223327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587235" y="4623955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865618" y="4623955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0" y="4835499"/>
            <a:ext cx="9144000" cy="221640"/>
          </a:xfrm>
          <a:custGeom>
            <a:avLst/>
            <a:gdLst/>
            <a:ahLst/>
            <a:cxnLst/>
            <a:rect l="l" t="t" r="r" b="b"/>
            <a:pathLst>
              <a:path w="9144000" h="221640">
                <a:moveTo>
                  <a:pt x="0" y="221640"/>
                </a:moveTo>
                <a:lnTo>
                  <a:pt x="9144000" y="221640"/>
                </a:lnTo>
                <a:lnTo>
                  <a:pt x="9144000" y="0"/>
                </a:lnTo>
                <a:lnTo>
                  <a:pt x="0" y="0"/>
                </a:lnTo>
                <a:lnTo>
                  <a:pt x="0" y="22164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5057165"/>
            <a:ext cx="1458595" cy="1015263"/>
          </a:xfrm>
          <a:custGeom>
            <a:avLst/>
            <a:gdLst/>
            <a:ahLst/>
            <a:cxnLst/>
            <a:rect l="l" t="t" r="r" b="b"/>
            <a:pathLst>
              <a:path w="1458595" h="1015263">
                <a:moveTo>
                  <a:pt x="0" y="1015263"/>
                </a:moveTo>
                <a:lnTo>
                  <a:pt x="1458595" y="1015263"/>
                </a:lnTo>
                <a:lnTo>
                  <a:pt x="1458595" y="0"/>
                </a:lnTo>
                <a:lnTo>
                  <a:pt x="0" y="0"/>
                </a:lnTo>
                <a:lnTo>
                  <a:pt x="0" y="1015263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458594" y="5057152"/>
            <a:ext cx="7685405" cy="211569"/>
          </a:xfrm>
          <a:custGeom>
            <a:avLst/>
            <a:gdLst/>
            <a:ahLst/>
            <a:cxnLst/>
            <a:rect l="l" t="t" r="r" b="b"/>
            <a:pathLst>
              <a:path w="7685405" h="211569">
                <a:moveTo>
                  <a:pt x="0" y="211569"/>
                </a:moveTo>
                <a:lnTo>
                  <a:pt x="7685405" y="211569"/>
                </a:lnTo>
                <a:lnTo>
                  <a:pt x="768540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458594" y="5268734"/>
            <a:ext cx="2681985" cy="803694"/>
          </a:xfrm>
          <a:custGeom>
            <a:avLst/>
            <a:gdLst/>
            <a:ahLst/>
            <a:cxnLst/>
            <a:rect l="l" t="t" r="r" b="b"/>
            <a:pathLst>
              <a:path w="2681985" h="803694">
                <a:moveTo>
                  <a:pt x="0" y="803694"/>
                </a:moveTo>
                <a:lnTo>
                  <a:pt x="2681985" y="803694"/>
                </a:lnTo>
                <a:lnTo>
                  <a:pt x="2681985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140580" y="5268734"/>
            <a:ext cx="1223327" cy="803694"/>
          </a:xfrm>
          <a:custGeom>
            <a:avLst/>
            <a:gdLst/>
            <a:ahLst/>
            <a:cxnLst/>
            <a:rect l="l" t="t" r="r" b="b"/>
            <a:pathLst>
              <a:path w="1223327" h="803694">
                <a:moveTo>
                  <a:pt x="0" y="803694"/>
                </a:moveTo>
                <a:lnTo>
                  <a:pt x="1223327" y="803694"/>
                </a:lnTo>
                <a:lnTo>
                  <a:pt x="1223327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363971" y="5268734"/>
            <a:ext cx="1223327" cy="803694"/>
          </a:xfrm>
          <a:custGeom>
            <a:avLst/>
            <a:gdLst/>
            <a:ahLst/>
            <a:cxnLst/>
            <a:rect l="l" t="t" r="r" b="b"/>
            <a:pathLst>
              <a:path w="1223327" h="803694">
                <a:moveTo>
                  <a:pt x="0" y="803694"/>
                </a:moveTo>
                <a:lnTo>
                  <a:pt x="1223327" y="803694"/>
                </a:lnTo>
                <a:lnTo>
                  <a:pt x="1223327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587235" y="5268734"/>
            <a:ext cx="1278381" cy="803694"/>
          </a:xfrm>
          <a:custGeom>
            <a:avLst/>
            <a:gdLst/>
            <a:ahLst/>
            <a:cxnLst/>
            <a:rect l="l" t="t" r="r" b="b"/>
            <a:pathLst>
              <a:path w="1278381" h="803694">
                <a:moveTo>
                  <a:pt x="0" y="803694"/>
                </a:moveTo>
                <a:lnTo>
                  <a:pt x="1278381" y="803694"/>
                </a:lnTo>
                <a:lnTo>
                  <a:pt x="1278381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865618" y="5268734"/>
            <a:ext cx="1278381" cy="803694"/>
          </a:xfrm>
          <a:custGeom>
            <a:avLst/>
            <a:gdLst/>
            <a:ahLst/>
            <a:cxnLst/>
            <a:rect l="l" t="t" r="r" b="b"/>
            <a:pathLst>
              <a:path w="1278381" h="803694">
                <a:moveTo>
                  <a:pt x="0" y="803694"/>
                </a:moveTo>
                <a:lnTo>
                  <a:pt x="1278381" y="803694"/>
                </a:lnTo>
                <a:lnTo>
                  <a:pt x="1278381" y="0"/>
                </a:lnTo>
                <a:lnTo>
                  <a:pt x="0" y="0"/>
                </a:lnTo>
                <a:lnTo>
                  <a:pt x="0" y="803694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0" y="6072428"/>
            <a:ext cx="1458595" cy="210311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1"/>
                </a:moveTo>
                <a:lnTo>
                  <a:pt x="1458595" y="210311"/>
                </a:lnTo>
                <a:lnTo>
                  <a:pt x="1458595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458594" y="6072428"/>
            <a:ext cx="2681985" cy="210311"/>
          </a:xfrm>
          <a:custGeom>
            <a:avLst/>
            <a:gdLst/>
            <a:ahLst/>
            <a:cxnLst/>
            <a:rect l="l" t="t" r="r" b="b"/>
            <a:pathLst>
              <a:path w="2681985" h="210312">
                <a:moveTo>
                  <a:pt x="0" y="210311"/>
                </a:moveTo>
                <a:lnTo>
                  <a:pt x="2681985" y="210311"/>
                </a:lnTo>
                <a:lnTo>
                  <a:pt x="2681985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140580" y="6072428"/>
            <a:ext cx="1223327" cy="210311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1"/>
                </a:moveTo>
                <a:lnTo>
                  <a:pt x="1223327" y="210311"/>
                </a:lnTo>
                <a:lnTo>
                  <a:pt x="1223327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363971" y="6072428"/>
            <a:ext cx="1223327" cy="210311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1"/>
                </a:moveTo>
                <a:lnTo>
                  <a:pt x="1223327" y="210311"/>
                </a:lnTo>
                <a:lnTo>
                  <a:pt x="1223327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587235" y="6072428"/>
            <a:ext cx="1278381" cy="210311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1"/>
                </a:moveTo>
                <a:lnTo>
                  <a:pt x="1278381" y="210311"/>
                </a:lnTo>
                <a:lnTo>
                  <a:pt x="127838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865618" y="6072428"/>
            <a:ext cx="1278381" cy="210311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1"/>
                </a:moveTo>
                <a:lnTo>
                  <a:pt x="1278381" y="210311"/>
                </a:lnTo>
                <a:lnTo>
                  <a:pt x="127838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0" y="6282740"/>
            <a:ext cx="1458595" cy="210311"/>
          </a:xfrm>
          <a:custGeom>
            <a:avLst/>
            <a:gdLst/>
            <a:ahLst/>
            <a:cxnLst/>
            <a:rect l="l" t="t" r="r" b="b"/>
            <a:pathLst>
              <a:path w="1458595" h="210312">
                <a:moveTo>
                  <a:pt x="0" y="210311"/>
                </a:moveTo>
                <a:lnTo>
                  <a:pt x="1458595" y="210311"/>
                </a:lnTo>
                <a:lnTo>
                  <a:pt x="1458595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458594" y="6282740"/>
            <a:ext cx="2681985" cy="210311"/>
          </a:xfrm>
          <a:custGeom>
            <a:avLst/>
            <a:gdLst/>
            <a:ahLst/>
            <a:cxnLst/>
            <a:rect l="l" t="t" r="r" b="b"/>
            <a:pathLst>
              <a:path w="2681985" h="210312">
                <a:moveTo>
                  <a:pt x="0" y="210311"/>
                </a:moveTo>
                <a:lnTo>
                  <a:pt x="2681985" y="210311"/>
                </a:lnTo>
                <a:lnTo>
                  <a:pt x="2681985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140580" y="6282740"/>
            <a:ext cx="1223327" cy="210311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1"/>
                </a:moveTo>
                <a:lnTo>
                  <a:pt x="1223327" y="210311"/>
                </a:lnTo>
                <a:lnTo>
                  <a:pt x="1223327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363971" y="6282740"/>
            <a:ext cx="1223327" cy="210311"/>
          </a:xfrm>
          <a:custGeom>
            <a:avLst/>
            <a:gdLst/>
            <a:ahLst/>
            <a:cxnLst/>
            <a:rect l="l" t="t" r="r" b="b"/>
            <a:pathLst>
              <a:path w="1223327" h="210312">
                <a:moveTo>
                  <a:pt x="0" y="210311"/>
                </a:moveTo>
                <a:lnTo>
                  <a:pt x="1223327" y="210311"/>
                </a:lnTo>
                <a:lnTo>
                  <a:pt x="1223327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6587235" y="6282740"/>
            <a:ext cx="1278381" cy="210311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1"/>
                </a:moveTo>
                <a:lnTo>
                  <a:pt x="1278381" y="210311"/>
                </a:lnTo>
                <a:lnTo>
                  <a:pt x="127838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865618" y="6282740"/>
            <a:ext cx="1278381" cy="210311"/>
          </a:xfrm>
          <a:custGeom>
            <a:avLst/>
            <a:gdLst/>
            <a:ahLst/>
            <a:cxnLst/>
            <a:rect l="l" t="t" r="r" b="b"/>
            <a:pathLst>
              <a:path w="1278381" h="210312">
                <a:moveTo>
                  <a:pt x="0" y="210311"/>
                </a:moveTo>
                <a:lnTo>
                  <a:pt x="1278381" y="210311"/>
                </a:lnTo>
                <a:lnTo>
                  <a:pt x="1278381" y="0"/>
                </a:lnTo>
                <a:lnTo>
                  <a:pt x="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0" y="6493052"/>
            <a:ext cx="1458595" cy="211569"/>
          </a:xfrm>
          <a:custGeom>
            <a:avLst/>
            <a:gdLst/>
            <a:ahLst/>
            <a:cxnLst/>
            <a:rect l="l" t="t" r="r" b="b"/>
            <a:pathLst>
              <a:path w="1458595" h="211569">
                <a:moveTo>
                  <a:pt x="0" y="211569"/>
                </a:moveTo>
                <a:lnTo>
                  <a:pt x="1458595" y="211569"/>
                </a:lnTo>
                <a:lnTo>
                  <a:pt x="145859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458594" y="6493052"/>
            <a:ext cx="2681985" cy="211569"/>
          </a:xfrm>
          <a:custGeom>
            <a:avLst/>
            <a:gdLst/>
            <a:ahLst/>
            <a:cxnLst/>
            <a:rect l="l" t="t" r="r" b="b"/>
            <a:pathLst>
              <a:path w="2681985" h="211569">
                <a:moveTo>
                  <a:pt x="0" y="211569"/>
                </a:moveTo>
                <a:lnTo>
                  <a:pt x="2681985" y="211569"/>
                </a:lnTo>
                <a:lnTo>
                  <a:pt x="2681985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140580" y="6493052"/>
            <a:ext cx="1223327" cy="211569"/>
          </a:xfrm>
          <a:custGeom>
            <a:avLst/>
            <a:gdLst/>
            <a:ahLst/>
            <a:cxnLst/>
            <a:rect l="l" t="t" r="r" b="b"/>
            <a:pathLst>
              <a:path w="1223327" h="211569">
                <a:moveTo>
                  <a:pt x="0" y="211569"/>
                </a:moveTo>
                <a:lnTo>
                  <a:pt x="1223327" y="211569"/>
                </a:lnTo>
                <a:lnTo>
                  <a:pt x="1223327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363971" y="6493052"/>
            <a:ext cx="1223327" cy="211569"/>
          </a:xfrm>
          <a:custGeom>
            <a:avLst/>
            <a:gdLst/>
            <a:ahLst/>
            <a:cxnLst/>
            <a:rect l="l" t="t" r="r" b="b"/>
            <a:pathLst>
              <a:path w="1223327" h="211569">
                <a:moveTo>
                  <a:pt x="0" y="211569"/>
                </a:moveTo>
                <a:lnTo>
                  <a:pt x="1223327" y="211569"/>
                </a:lnTo>
                <a:lnTo>
                  <a:pt x="1223327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587235" y="6493052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65618" y="6493052"/>
            <a:ext cx="1278381" cy="211569"/>
          </a:xfrm>
          <a:custGeom>
            <a:avLst/>
            <a:gdLst/>
            <a:ahLst/>
            <a:cxnLst/>
            <a:rect l="l" t="t" r="r" b="b"/>
            <a:pathLst>
              <a:path w="1278381" h="211569">
                <a:moveTo>
                  <a:pt x="0" y="211569"/>
                </a:moveTo>
                <a:lnTo>
                  <a:pt x="1278381" y="211569"/>
                </a:lnTo>
                <a:lnTo>
                  <a:pt x="1278381" y="0"/>
                </a:lnTo>
                <a:lnTo>
                  <a:pt x="0" y="0"/>
                </a:lnTo>
                <a:lnTo>
                  <a:pt x="0" y="211569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458594" y="2970148"/>
            <a:ext cx="0" cy="1871726"/>
          </a:xfrm>
          <a:custGeom>
            <a:avLst/>
            <a:gdLst/>
            <a:ahLst/>
            <a:cxnLst/>
            <a:rect l="l" t="t" r="r" b="b"/>
            <a:pathLst>
              <a:path h="1871726">
                <a:moveTo>
                  <a:pt x="0" y="0"/>
                </a:moveTo>
                <a:lnTo>
                  <a:pt x="0" y="187172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458594" y="5050790"/>
            <a:ext cx="0" cy="1660182"/>
          </a:xfrm>
          <a:custGeom>
            <a:avLst/>
            <a:gdLst/>
            <a:ahLst/>
            <a:cxnLst/>
            <a:rect l="l" t="t" r="r" b="b"/>
            <a:pathLst>
              <a:path h="1660182">
                <a:moveTo>
                  <a:pt x="0" y="0"/>
                </a:moveTo>
                <a:lnTo>
                  <a:pt x="0" y="166018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917317" y="3181730"/>
            <a:ext cx="0" cy="1660144"/>
          </a:xfrm>
          <a:custGeom>
            <a:avLst/>
            <a:gdLst/>
            <a:ahLst/>
            <a:cxnLst/>
            <a:rect l="l" t="t" r="r" b="b"/>
            <a:pathLst>
              <a:path h="1660144">
                <a:moveTo>
                  <a:pt x="0" y="0"/>
                </a:moveTo>
                <a:lnTo>
                  <a:pt x="0" y="16601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140580" y="5262371"/>
            <a:ext cx="0" cy="1448600"/>
          </a:xfrm>
          <a:custGeom>
            <a:avLst/>
            <a:gdLst/>
            <a:ahLst/>
            <a:cxnLst/>
            <a:rect l="l" t="t" r="r" b="b"/>
            <a:pathLst>
              <a:path h="1448600">
                <a:moveTo>
                  <a:pt x="0" y="0"/>
                </a:moveTo>
                <a:lnTo>
                  <a:pt x="0" y="14486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363971" y="3181730"/>
            <a:ext cx="0" cy="1660144"/>
          </a:xfrm>
          <a:custGeom>
            <a:avLst/>
            <a:gdLst/>
            <a:ahLst/>
            <a:cxnLst/>
            <a:rect l="l" t="t" r="r" b="b"/>
            <a:pathLst>
              <a:path h="1660144">
                <a:moveTo>
                  <a:pt x="0" y="0"/>
                </a:moveTo>
                <a:lnTo>
                  <a:pt x="0" y="16601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363971" y="5262371"/>
            <a:ext cx="0" cy="1448600"/>
          </a:xfrm>
          <a:custGeom>
            <a:avLst/>
            <a:gdLst/>
            <a:ahLst/>
            <a:cxnLst/>
            <a:rect l="l" t="t" r="r" b="b"/>
            <a:pathLst>
              <a:path h="1448600">
                <a:moveTo>
                  <a:pt x="0" y="0"/>
                </a:moveTo>
                <a:lnTo>
                  <a:pt x="0" y="14486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587235" y="3181730"/>
            <a:ext cx="0" cy="1660144"/>
          </a:xfrm>
          <a:custGeom>
            <a:avLst/>
            <a:gdLst/>
            <a:ahLst/>
            <a:cxnLst/>
            <a:rect l="l" t="t" r="r" b="b"/>
            <a:pathLst>
              <a:path h="1660144">
                <a:moveTo>
                  <a:pt x="0" y="0"/>
                </a:moveTo>
                <a:lnTo>
                  <a:pt x="0" y="16601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587235" y="5262371"/>
            <a:ext cx="0" cy="1448600"/>
          </a:xfrm>
          <a:custGeom>
            <a:avLst/>
            <a:gdLst/>
            <a:ahLst/>
            <a:cxnLst/>
            <a:rect l="l" t="t" r="r" b="b"/>
            <a:pathLst>
              <a:path h="1448600">
                <a:moveTo>
                  <a:pt x="0" y="0"/>
                </a:moveTo>
                <a:lnTo>
                  <a:pt x="0" y="14486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7865618" y="3181730"/>
            <a:ext cx="0" cy="1660144"/>
          </a:xfrm>
          <a:custGeom>
            <a:avLst/>
            <a:gdLst/>
            <a:ahLst/>
            <a:cxnLst/>
            <a:rect l="l" t="t" r="r" b="b"/>
            <a:pathLst>
              <a:path h="1660144">
                <a:moveTo>
                  <a:pt x="0" y="0"/>
                </a:moveTo>
                <a:lnTo>
                  <a:pt x="0" y="16601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7865618" y="5262371"/>
            <a:ext cx="0" cy="1448600"/>
          </a:xfrm>
          <a:custGeom>
            <a:avLst/>
            <a:gdLst/>
            <a:ahLst/>
            <a:cxnLst/>
            <a:rect l="l" t="t" r="r" b="b"/>
            <a:pathLst>
              <a:path h="1448600">
                <a:moveTo>
                  <a:pt x="0" y="0"/>
                </a:moveTo>
                <a:lnTo>
                  <a:pt x="0" y="14486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0" y="297649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452244" y="3188080"/>
            <a:ext cx="7691755" cy="0"/>
          </a:xfrm>
          <a:custGeom>
            <a:avLst/>
            <a:gdLst/>
            <a:ahLst/>
            <a:cxnLst/>
            <a:rect l="l" t="t" r="r" b="b"/>
            <a:pathLst>
              <a:path w="7691755">
                <a:moveTo>
                  <a:pt x="0" y="0"/>
                </a:moveTo>
                <a:lnTo>
                  <a:pt x="769175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0" y="39917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0" y="420204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0" y="441236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0" y="462394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0" y="483552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0" y="505714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1452244" y="5268721"/>
            <a:ext cx="7691755" cy="0"/>
          </a:xfrm>
          <a:custGeom>
            <a:avLst/>
            <a:gdLst/>
            <a:ahLst/>
            <a:cxnLst/>
            <a:rect l="l" t="t" r="r" b="b"/>
            <a:pathLst>
              <a:path w="7691755">
                <a:moveTo>
                  <a:pt x="0" y="0"/>
                </a:moveTo>
                <a:lnTo>
                  <a:pt x="769175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0" y="607242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0" y="628274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0" y="64930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0" y="249288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0" y="670462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519296" y="2767329"/>
            <a:ext cx="2246630" cy="4203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or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8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Sq.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3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ds.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(1093</a:t>
            </a:r>
            <a:r>
              <a:rPr sz="1200" b="1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sq.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.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1329690">
              <a:spcBef>
                <a:spcPts val="265"/>
              </a:spcBef>
            </a:pP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22528" y="3386073"/>
            <a:ext cx="4121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554861" y="3491738"/>
            <a:ext cx="126619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Do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362959" y="3491738"/>
            <a:ext cx="155384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Con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Lin</a:t>
            </a:r>
            <a:r>
              <a:rPr sz="1200" spc="-5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92622" y="3359150"/>
            <a:ext cx="967105" cy="441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0640">
              <a:lnSpc>
                <a:spcPct val="1149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Fl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 Plan 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5:3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864222" y="3491738"/>
            <a:ext cx="72644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PLP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0:6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922768" y="3359150"/>
            <a:ext cx="1022350" cy="441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49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5:8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95452" y="3998976"/>
            <a:ext cx="865505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dirty="0" smtClean="0">
                <a:solidFill>
                  <a:prstClr val="black"/>
                </a:solidFill>
                <a:cs typeface="Calibri"/>
              </a:rPr>
              <a:t>G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ou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d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Floor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847469" y="3998976"/>
            <a:ext cx="71501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60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45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800347" y="3998976"/>
            <a:ext cx="71501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66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70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635878" y="3998976"/>
            <a:ext cx="71501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69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33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887336" y="3998976"/>
            <a:ext cx="71501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72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12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165718" y="3998976"/>
            <a:ext cx="715010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75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03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99084" y="4209288"/>
            <a:ext cx="6584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b="1" spc="-2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793494" y="4209288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821684" y="4209288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673978" y="4209288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925436" y="4209288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67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8203818" y="4209288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62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22884" y="4420234"/>
            <a:ext cx="8108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co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ndF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793494" y="4420234"/>
            <a:ext cx="7162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90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783584" y="4420234"/>
            <a:ext cx="7162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635878" y="4420234"/>
            <a:ext cx="7162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887336" y="4420234"/>
            <a:ext cx="7162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165718" y="4420234"/>
            <a:ext cx="71628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63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20</a:t>
            </a:r>
            <a:r>
              <a:rPr sz="1200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000*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519296" y="4848479"/>
            <a:ext cx="2246630" cy="4203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or</a:t>
            </a:r>
            <a:r>
              <a:rPr sz="1200" b="1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9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Sq.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30" dirty="0" smtClean="0">
                <a:solidFill>
                  <a:prstClr val="black"/>
                </a:solidFill>
                <a:cs typeface="Calibri"/>
              </a:rPr>
              <a:t>y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ds.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(1230</a:t>
            </a:r>
            <a:r>
              <a:rPr sz="1200" b="1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sq.</a:t>
            </a:r>
            <a:r>
              <a:rPr sz="1200" b="1" spc="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.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  <a:p>
            <a:pPr marL="1329690">
              <a:spcBef>
                <a:spcPts val="265"/>
              </a:spcBef>
            </a:pP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22528" y="5467197"/>
            <a:ext cx="4121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s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2165350" y="5572963"/>
            <a:ext cx="126619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dirty="0" smtClean="0">
                <a:solidFill>
                  <a:prstClr val="black"/>
                </a:solidFill>
                <a:cs typeface="Calibri"/>
              </a:rPr>
              <a:t>Do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w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340478" y="5440375"/>
            <a:ext cx="822325" cy="441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960" marR="12700" indent="-48895">
              <a:lnSpc>
                <a:spcPct val="1149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Con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tr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c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 Lin</a:t>
            </a:r>
            <a:r>
              <a:rPr sz="1200" spc="-55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ed</a:t>
            </a:r>
            <a:r>
              <a:rPr sz="1200" spc="-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492622" y="5440375"/>
            <a:ext cx="967105" cy="441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0640">
              <a:lnSpc>
                <a:spcPct val="1149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Fl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x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i 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P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yme</a:t>
            </a:r>
            <a:r>
              <a:rPr sz="1200" spc="-2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 Plan 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5:3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864222" y="5572963"/>
            <a:ext cx="72644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PLP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0:6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0)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922768" y="5440375"/>
            <a:ext cx="1022350" cy="441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4999"/>
              </a:lnSpc>
            </a:pPr>
            <a:r>
              <a:rPr sz="120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spc="5" dirty="0" smtClean="0">
                <a:solidFill>
                  <a:prstClr val="black"/>
                </a:solidFill>
                <a:cs typeface="Calibri"/>
              </a:rPr>
              <a:t>u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b</a:t>
            </a:r>
            <a:r>
              <a:rPr sz="1200" spc="-25" dirty="0" smtClean="0">
                <a:solidFill>
                  <a:prstClr val="black"/>
                </a:solidFill>
                <a:cs typeface="Calibri"/>
              </a:rPr>
              <a:t>v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spc="-30" dirty="0" smtClean="0">
                <a:solidFill>
                  <a:prstClr val="black"/>
                </a:solidFill>
                <a:cs typeface="Calibri"/>
              </a:rPr>
              <a:t>n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tion</a:t>
            </a:r>
            <a:r>
              <a:rPr sz="1200" spc="-3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Plan 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(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5:8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: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5</a:t>
            </a:r>
            <a:r>
              <a:rPr sz="1200" dirty="0" smtClean="0">
                <a:solidFill>
                  <a:prstClr val="black"/>
                </a:solidFill>
                <a:cs typeface="Calibri"/>
              </a:rPr>
              <a:t>)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295452" y="6080150"/>
            <a:ext cx="86550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Ground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459482" y="6080150"/>
            <a:ext cx="7143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412360" y="6080150"/>
            <a:ext cx="7143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75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635878" y="6080150"/>
            <a:ext cx="7143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78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03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6887336" y="6080150"/>
            <a:ext cx="7143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81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165718" y="6080150"/>
            <a:ext cx="71437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84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45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0*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399084" y="6290462"/>
            <a:ext cx="65849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r</a:t>
            </a:r>
            <a:r>
              <a:rPr sz="1200" b="1" spc="-20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sz="1200" b="1" spc="-2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2497963" y="6290462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31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4450460" y="6290462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62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5673978" y="6290462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64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56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925436" y="6290462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203818" y="6290462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69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88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06120" y="6501384"/>
            <a:ext cx="843915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b="1" dirty="0" smtClean="0">
                <a:solidFill>
                  <a:prstClr val="black"/>
                </a:solidFill>
                <a:cs typeface="Calibri"/>
              </a:rPr>
              <a:t>S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co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nd</a:t>
            </a:r>
            <a:r>
              <a:rPr sz="1200" b="1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F</a:t>
            </a:r>
            <a:r>
              <a:rPr sz="1200" b="1" dirty="0" smtClean="0">
                <a:solidFill>
                  <a:prstClr val="black"/>
                </a:solidFill>
                <a:cs typeface="Calibri"/>
              </a:rPr>
              <a:t>l</a:t>
            </a:r>
            <a:r>
              <a:rPr sz="1200" b="1" spc="-10" dirty="0" smtClean="0">
                <a:solidFill>
                  <a:prstClr val="black"/>
                </a:solidFill>
                <a:cs typeface="Calibri"/>
              </a:rPr>
              <a:t>oor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2497963" y="6501384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57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433696" y="6501384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63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20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673978" y="6501384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65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70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925436" y="6501384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68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30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8203818" y="6501384"/>
            <a:ext cx="63881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200" spc="-10" dirty="0" smtClean="0">
                <a:solidFill>
                  <a:prstClr val="black"/>
                </a:solidFill>
                <a:cs typeface="Calibri"/>
              </a:rPr>
              <a:t>71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10</a:t>
            </a:r>
            <a:r>
              <a:rPr sz="1200" spc="1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5" dirty="0" smtClean="0">
                <a:solidFill>
                  <a:prstClr val="black"/>
                </a:solidFill>
                <a:cs typeface="Calibri"/>
              </a:rPr>
              <a:t>0</a:t>
            </a:r>
            <a:r>
              <a:rPr sz="1200" spc="-10" dirty="0" smtClean="0">
                <a:solidFill>
                  <a:prstClr val="black"/>
                </a:solidFill>
                <a:cs typeface="Calibri"/>
              </a:rPr>
              <a:t>0</a:t>
            </a:r>
            <a:endParaRPr sz="1200">
              <a:solidFill>
                <a:prstClr val="black"/>
              </a:solidFill>
              <a:cs typeface="Calibri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0" y="6350"/>
          <a:ext cx="9137650" cy="27675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68317"/>
                <a:gridCol w="4569333"/>
              </a:tblGrid>
              <a:tr h="223011">
                <a:tc>
                  <a:txBody>
                    <a:bodyPr/>
                    <a:lstStyle/>
                    <a:p>
                      <a:pPr marL="1414145">
                        <a:lnSpc>
                          <a:spcPct val="100000"/>
                        </a:lnSpc>
                      </a:pPr>
                      <a:r>
                        <a:rPr sz="1200" b="1" spc="-25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Hi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hli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ts</a:t>
                      </a:r>
                      <a:r>
                        <a:rPr sz="1200" b="1" spc="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h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ils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1976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Air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Condi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2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Inde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Lu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urious</a:t>
                      </a:r>
                      <a:r>
                        <a:rPr sz="1200" spc="-3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Floo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Plot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25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8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ds.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tabLst>
                          <a:tab pos="1173480" algn="l"/>
                        </a:tabLst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93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	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BH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+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udy)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: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Plot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25" dirty="0" smtClean="0">
                          <a:latin typeface="Calibri"/>
                          <a:cs typeface="Calibri"/>
                        </a:rPr>
                        <a:t>z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ds.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tabLst>
                          <a:tab pos="1173480" algn="l"/>
                        </a:tabLst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30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	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BH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K)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ub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Mem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ship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sz="12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2,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00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EDC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Rs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8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sq.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421893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b="1" spc="-20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41630" marR="1508760">
                        <a:lnSpc>
                          <a:spcPct val="114999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Cor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er;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Wi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;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een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acin</a:t>
                      </a:r>
                      <a:r>
                        <a:rPr sz="1200" spc="4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joi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 Si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gle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4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%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SP;  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Doubl</a:t>
                      </a:r>
                      <a:r>
                        <a:rPr sz="1200" spc="20" dirty="0" smtClean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%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639063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Furnishin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184150" indent="-27940">
                        <a:lnSpc>
                          <a:spcPct val="114999"/>
                        </a:lnSpc>
                        <a:tabLst>
                          <a:tab pos="3186430" algn="l"/>
                        </a:tabLst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lit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A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Cs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-4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(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No.s)</a:t>
                      </a:r>
                      <a:r>
                        <a:rPr sz="1200" spc="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;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Semi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Modular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Ki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tc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he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;	Lami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ed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ooden flo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ri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g;</a:t>
                      </a:r>
                      <a:r>
                        <a:rPr sz="1200" spc="-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0" dirty="0" smtClean="0">
                          <a:latin typeface="Calibri"/>
                          <a:cs typeface="Calibri"/>
                        </a:rPr>
                        <a:t>W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3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obes</a:t>
                      </a:r>
                      <a:r>
                        <a:rPr sz="1200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oom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444754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latin typeface="Calibri"/>
                          <a:cs typeface="Calibri"/>
                        </a:rPr>
                        <a:t>Allo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me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b="1" spc="5" dirty="0" smtClean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oo</a:t>
                      </a: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b="1" spc="0" dirty="0" smtClean="0">
                          <a:latin typeface="Calibri"/>
                          <a:cs typeface="Calibri"/>
                        </a:rPr>
                        <a:t>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</a:pPr>
                      <a:r>
                        <a:rPr sz="1200" dirty="0" smtClean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25" dirty="0" smtClean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om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spc="-15" baseline="24305" dirty="0" smtClean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0" baseline="24305" dirty="0" smtClean="0">
                          <a:latin typeface="Calibri"/>
                          <a:cs typeface="Calibri"/>
                        </a:rPr>
                        <a:t>h </a:t>
                      </a:r>
                      <a:r>
                        <a:rPr sz="1200" spc="-135" baseline="2430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J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ne 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0" dirty="0" smtClean="0">
                          <a:latin typeface="Calibri"/>
                          <a:cs typeface="Calibri"/>
                        </a:rPr>
                        <a:t>2016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6537" y="860367"/>
            <a:ext cx="6513022" cy="51829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295331"/>
            <a:ext cx="3058160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700" b="1" spc="5" dirty="0" smtClean="0">
                <a:solidFill>
                  <a:srgbClr val="34383D"/>
                </a:solidFill>
                <a:latin typeface="Arial"/>
                <a:cs typeface="Arial"/>
              </a:rPr>
              <a:t>1093</a:t>
            </a:r>
            <a:r>
              <a:rPr sz="1700" b="1" spc="-40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1700" b="1" spc="-114" dirty="0" smtClean="0">
                <a:solidFill>
                  <a:srgbClr val="34383D"/>
                </a:solidFill>
                <a:latin typeface="Arial"/>
                <a:cs typeface="Arial"/>
              </a:rPr>
              <a:t>Sq.</a:t>
            </a:r>
            <a:r>
              <a:rPr sz="1700" b="1" spc="145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1700" b="1" spc="-35" dirty="0" smtClean="0">
                <a:solidFill>
                  <a:srgbClr val="34383D"/>
                </a:solidFill>
                <a:latin typeface="Arial"/>
                <a:cs typeface="Arial"/>
              </a:rPr>
              <a:t>Ft.</a:t>
            </a:r>
            <a:r>
              <a:rPr sz="1700" b="1" spc="-10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1700" b="1" spc="-145" dirty="0" smtClean="0">
                <a:solidFill>
                  <a:srgbClr val="34383D"/>
                </a:solidFill>
                <a:latin typeface="Arial"/>
                <a:cs typeface="Arial"/>
              </a:rPr>
              <a:t>{2BR</a:t>
            </a:r>
            <a:r>
              <a:rPr sz="1700" b="1" spc="125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1550" b="1" spc="35" dirty="0" smtClean="0">
                <a:solidFill>
                  <a:srgbClr val="34383D"/>
                </a:solidFill>
                <a:latin typeface="Times New Roman"/>
                <a:cs typeface="Times New Roman"/>
              </a:rPr>
              <a:t>+</a:t>
            </a:r>
            <a:r>
              <a:rPr sz="1550" b="1" spc="125" dirty="0" smtClean="0">
                <a:solidFill>
                  <a:srgbClr val="34383D"/>
                </a:solidFill>
                <a:latin typeface="Times New Roman"/>
                <a:cs typeface="Times New Roman"/>
              </a:rPr>
              <a:t> </a:t>
            </a:r>
            <a:r>
              <a:rPr sz="1700" b="1" spc="-50" dirty="0" smtClean="0">
                <a:solidFill>
                  <a:srgbClr val="34383D"/>
                </a:solidFill>
                <a:latin typeface="Arial"/>
                <a:cs typeface="Arial"/>
              </a:rPr>
              <a:t>2T</a:t>
            </a:r>
            <a:r>
              <a:rPr sz="1700" b="1" spc="-20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1700" b="1" dirty="0" smtClean="0">
                <a:solidFill>
                  <a:srgbClr val="34383D"/>
                </a:solidFill>
                <a:latin typeface="Arial"/>
                <a:cs typeface="Arial"/>
              </a:rPr>
              <a:t>+Study</a:t>
            </a:r>
            <a:r>
              <a:rPr sz="1700" b="1" spc="5" dirty="0" smtClean="0">
                <a:solidFill>
                  <a:srgbClr val="34383D"/>
                </a:solidFill>
                <a:latin typeface="Arial"/>
                <a:cs typeface="Arial"/>
              </a:rPr>
              <a:t>)</a:t>
            </a:r>
            <a:endParaRPr sz="17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2892" y="6187052"/>
            <a:ext cx="7002145" cy="278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6399"/>
              </a:lnSpc>
            </a:pP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D</a:t>
            </a:r>
            <a:r>
              <a:rPr sz="750" spc="-30" dirty="0" smtClean="0">
                <a:solidFill>
                  <a:srgbClr val="464D54"/>
                </a:solidFill>
                <a:latin typeface="Arial"/>
                <a:cs typeface="Arial"/>
              </a:rPr>
              <a:t>i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cl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i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me</a:t>
            </a:r>
            <a:r>
              <a:rPr sz="750" spc="6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150" dirty="0" smtClean="0">
                <a:solidFill>
                  <a:srgbClr val="64676B"/>
                </a:solidFill>
                <a:latin typeface="Arial"/>
                <a:cs typeface="Arial"/>
              </a:rPr>
              <a:t>:</a:t>
            </a:r>
            <a:r>
              <a:rPr sz="750" spc="-14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-110" dirty="0" smtClean="0">
                <a:solidFill>
                  <a:srgbClr val="464D54"/>
                </a:solidFill>
                <a:latin typeface="Arial"/>
                <a:cs typeface="Arial"/>
              </a:rPr>
              <a:t>F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9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-6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p</a:t>
            </a:r>
            <a:r>
              <a:rPr sz="750" spc="-60" dirty="0" smtClean="0">
                <a:solidFill>
                  <a:srgbClr val="464D54"/>
                </a:solidFill>
                <a:latin typeface="Arial"/>
                <a:cs typeface="Arial"/>
              </a:rPr>
              <a:t>l</a:t>
            </a:r>
            <a:r>
              <a:rPr sz="750" spc="35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5" dirty="0" smtClean="0">
                <a:solidFill>
                  <a:srgbClr val="34383D"/>
                </a:solidFill>
                <a:latin typeface="Arial"/>
                <a:cs typeface="Arial"/>
              </a:rPr>
              <a:t>n</a:t>
            </a:r>
            <a:r>
              <a:rPr sz="750" spc="-4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-30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u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re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75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4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 </a:t>
            </a:r>
            <a:r>
              <a:rPr sz="750" spc="-50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-12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pproxim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only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are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for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l</a:t>
            </a:r>
            <a:r>
              <a:rPr sz="750" spc="20" dirty="0" smtClean="0">
                <a:solidFill>
                  <a:srgbClr val="34383D"/>
                </a:solidFill>
                <a:latin typeface="Arial"/>
                <a:cs typeface="Arial"/>
              </a:rPr>
              <a:t>l</a:t>
            </a:r>
            <a:r>
              <a:rPr sz="750" spc="10" dirty="0" smtClean="0">
                <a:solidFill>
                  <a:srgbClr val="34383D"/>
                </a:solidFill>
                <a:latin typeface="Arial"/>
                <a:cs typeface="Arial"/>
              </a:rPr>
              <a:t>u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tra</a:t>
            </a:r>
            <a:r>
              <a:rPr sz="750" spc="145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15" dirty="0" smtClean="0">
                <a:solidFill>
                  <a:srgbClr val="34383D"/>
                </a:solidFill>
                <a:latin typeface="Arial"/>
                <a:cs typeface="Arial"/>
              </a:rPr>
              <a:t>v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-3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purp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e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35" dirty="0" smtClean="0">
                <a:solidFill>
                  <a:srgbClr val="464D54"/>
                </a:solidFill>
                <a:latin typeface="Arial"/>
                <a:cs typeface="Arial"/>
              </a:rPr>
              <a:t>y.</a:t>
            </a:r>
            <a:r>
              <a:rPr sz="750" spc="-7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10" dirty="0" smtClean="0">
                <a:solidFill>
                  <a:srgbClr val="464D54"/>
                </a:solidFill>
                <a:latin typeface="Arial"/>
                <a:cs typeface="Arial"/>
              </a:rPr>
              <a:t>These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plans,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10" dirty="0" smtClean="0">
                <a:solidFill>
                  <a:srgbClr val="464D54"/>
                </a:solidFill>
                <a:latin typeface="Arial"/>
                <a:cs typeface="Arial"/>
              </a:rPr>
              <a:t>sketch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5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2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nde</a:t>
            </a:r>
            <a:r>
              <a:rPr sz="750" spc="1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g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g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aph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i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c</a:t>
            </a:r>
            <a:r>
              <a:rPr sz="750" spc="-1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dirty="0" smtClean="0">
                <a:solidFill>
                  <a:srgbClr val="64676B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8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55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30" dirty="0" smtClean="0">
                <a:solidFill>
                  <a:srgbClr val="34383D"/>
                </a:solidFill>
                <a:latin typeface="Arial"/>
                <a:cs typeface="Arial"/>
              </a:rPr>
              <a:t>a</a:t>
            </a:r>
            <a:r>
              <a:rPr sz="750" spc="-10" dirty="0" smtClean="0">
                <a:solidFill>
                  <a:srgbClr val="939599"/>
                </a:solidFill>
                <a:latin typeface="Arial"/>
                <a:cs typeface="Arial"/>
              </a:rPr>
              <a:t>l</a:t>
            </a:r>
            <a:r>
              <a:rPr sz="750" spc="-15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12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ms</a:t>
            </a:r>
            <a:r>
              <a:rPr sz="750" spc="-7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co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40" dirty="0" smtClean="0">
                <a:solidFill>
                  <a:srgbClr val="64676B"/>
                </a:solidFill>
                <a:latin typeface="Arial"/>
                <a:cs typeface="Arial"/>
              </a:rPr>
              <a:t>d</a:t>
            </a:r>
            <a:r>
              <a:rPr sz="750" spc="25" dirty="0" smtClean="0">
                <a:solidFill>
                  <a:srgbClr val="34383D"/>
                </a:solidFill>
                <a:latin typeface="Arial"/>
                <a:cs typeface="Arial"/>
              </a:rPr>
              <a:t>iti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o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-45" dirty="0" smtClean="0">
                <a:solidFill>
                  <a:srgbClr val="464D54"/>
                </a:solidFill>
                <a:latin typeface="Arial"/>
                <a:cs typeface="Arial"/>
              </a:rPr>
              <a:t>s</a:t>
            </a:r>
            <a:r>
              <a:rPr sz="750" spc="-8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are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p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roposed</a:t>
            </a:r>
            <a:r>
              <a:rPr sz="750" spc="-9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-40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y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,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0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34383D"/>
                </a:solidFill>
                <a:latin typeface="Arial"/>
                <a:cs typeface="Arial"/>
              </a:rPr>
              <a:t>the</a:t>
            </a:r>
            <a:r>
              <a:rPr sz="750" spc="-45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management</a:t>
            </a:r>
            <a:r>
              <a:rPr sz="750" spc="-4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eserve</a:t>
            </a:r>
            <a:r>
              <a:rPr sz="750" spc="-9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h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0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right</a:t>
            </a:r>
            <a:r>
              <a:rPr sz="750" spc="-8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34383D"/>
                </a:solidFill>
                <a:latin typeface="Arial"/>
                <a:cs typeface="Arial"/>
              </a:rPr>
              <a:t>to</a:t>
            </a:r>
            <a:r>
              <a:rPr sz="750" spc="-80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modify,</a:t>
            </a:r>
            <a:r>
              <a:rPr sz="750" spc="-13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revise</a:t>
            </a:r>
            <a:r>
              <a:rPr sz="750" spc="-12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or</a:t>
            </a:r>
            <a:r>
              <a:rPr sz="750" spc="-8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w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i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hdraw</a:t>
            </a:r>
            <a:r>
              <a:rPr sz="750" spc="-9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-6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y</a:t>
            </a:r>
            <a:r>
              <a:rPr sz="750" spc="-9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or</a:t>
            </a:r>
            <a:r>
              <a:rPr sz="750" spc="-8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l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11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of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same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110" dirty="0" smtClean="0">
                <a:solidFill>
                  <a:srgbClr val="34383D"/>
                </a:solidFill>
                <a:latin typeface="Arial"/>
                <a:cs typeface="Arial"/>
              </a:rPr>
              <a:t>n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their</a:t>
            </a:r>
            <a:r>
              <a:rPr sz="750" spc="-1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-5" dirty="0" smtClean="0">
                <a:solidFill>
                  <a:srgbClr val="939599"/>
                </a:solidFill>
                <a:latin typeface="Arial"/>
                <a:cs typeface="Arial"/>
              </a:rPr>
              <a:t>l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4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d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i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c</a:t>
            </a:r>
            <a:r>
              <a:rPr sz="750" spc="1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55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204" dirty="0" smtClean="0">
                <a:solidFill>
                  <a:srgbClr val="64676B"/>
                </a:solidFill>
                <a:latin typeface="Arial"/>
                <a:cs typeface="Arial"/>
              </a:rPr>
              <a:t>i</a:t>
            </a:r>
            <a:r>
              <a:rPr sz="750" spc="10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105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1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5" dirty="0" smtClean="0">
                <a:solidFill>
                  <a:srgbClr val="464D54"/>
                </a:solidFill>
                <a:latin typeface="Arial"/>
                <a:cs typeface="Arial"/>
              </a:rPr>
              <a:t>wit</a:t>
            </a:r>
            <a:r>
              <a:rPr sz="750" spc="-13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64676B"/>
                </a:solidFill>
                <a:latin typeface="Arial"/>
                <a:cs typeface="Arial"/>
              </a:rPr>
              <a:t>h</a:t>
            </a:r>
            <a:r>
              <a:rPr sz="750" spc="35" dirty="0" smtClean="0">
                <a:solidFill>
                  <a:srgbClr val="64676B"/>
                </a:solidFill>
                <a:latin typeface="Arial"/>
                <a:cs typeface="Arial"/>
              </a:rPr>
              <a:t>o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ut</a:t>
            </a:r>
            <a:r>
              <a:rPr sz="750" spc="-10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p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rior</a:t>
            </a:r>
            <a:r>
              <a:rPr sz="750" spc="-7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notice.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4523" y="170410"/>
            <a:ext cx="8071658" cy="5852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703" y="3948545"/>
            <a:ext cx="0" cy="490451"/>
          </a:xfrm>
          <a:custGeom>
            <a:avLst/>
            <a:gdLst/>
            <a:ahLst/>
            <a:cxnLst/>
            <a:rect l="l" t="t" r="r" b="b"/>
            <a:pathLst>
              <a:path h="490451">
                <a:moveTo>
                  <a:pt x="0" y="490451"/>
                </a:moveTo>
                <a:lnTo>
                  <a:pt x="0" y="0"/>
                </a:lnTo>
              </a:path>
            </a:pathLst>
          </a:custGeom>
          <a:ln w="8312">
            <a:solidFill>
              <a:srgbClr val="CCDB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80670"/>
            <a:ext cx="2246630" cy="2774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1700" b="1" spc="15" dirty="0" smtClean="0">
                <a:solidFill>
                  <a:srgbClr val="3B3F46"/>
                </a:solidFill>
                <a:latin typeface="Arial"/>
                <a:cs typeface="Arial"/>
              </a:rPr>
              <a:t>1230</a:t>
            </a:r>
            <a:r>
              <a:rPr sz="1700" b="1" spc="-110" dirty="0" smtClean="0">
                <a:solidFill>
                  <a:srgbClr val="3B3F46"/>
                </a:solidFill>
                <a:latin typeface="Arial"/>
                <a:cs typeface="Arial"/>
              </a:rPr>
              <a:t> </a:t>
            </a:r>
            <a:r>
              <a:rPr sz="1700" b="1" spc="-100" dirty="0" smtClean="0">
                <a:solidFill>
                  <a:srgbClr val="3B3F46"/>
                </a:solidFill>
                <a:latin typeface="Arial"/>
                <a:cs typeface="Arial"/>
              </a:rPr>
              <a:t>Sq.</a:t>
            </a:r>
            <a:r>
              <a:rPr sz="1700" b="1" spc="125" dirty="0" smtClean="0">
                <a:solidFill>
                  <a:srgbClr val="3B3F46"/>
                </a:solidFill>
                <a:latin typeface="Arial"/>
                <a:cs typeface="Arial"/>
              </a:rPr>
              <a:t> </a:t>
            </a:r>
            <a:r>
              <a:rPr sz="1700" b="1" spc="-60" dirty="0" smtClean="0">
                <a:solidFill>
                  <a:srgbClr val="3B3F46"/>
                </a:solidFill>
                <a:latin typeface="Arial"/>
                <a:cs typeface="Arial"/>
              </a:rPr>
              <a:t>Ft.</a:t>
            </a:r>
            <a:r>
              <a:rPr sz="1700" b="1" spc="20" dirty="0" smtClean="0">
                <a:solidFill>
                  <a:srgbClr val="3B3F46"/>
                </a:solidFill>
                <a:latin typeface="Arial"/>
                <a:cs typeface="Arial"/>
              </a:rPr>
              <a:t> </a:t>
            </a:r>
            <a:r>
              <a:rPr sz="1700" b="1" spc="-110" dirty="0" smtClean="0">
                <a:solidFill>
                  <a:srgbClr val="3B3F46"/>
                </a:solidFill>
                <a:latin typeface="Arial"/>
                <a:cs typeface="Arial"/>
              </a:rPr>
              <a:t>(3BR</a:t>
            </a:r>
            <a:r>
              <a:rPr sz="1700" b="1" spc="20" dirty="0" smtClean="0">
                <a:solidFill>
                  <a:srgbClr val="3B3F46"/>
                </a:solidFill>
                <a:latin typeface="Arial"/>
                <a:cs typeface="Arial"/>
              </a:rPr>
              <a:t> </a:t>
            </a:r>
            <a:r>
              <a:rPr sz="1750" b="1" spc="-65" dirty="0" smtClean="0">
                <a:solidFill>
                  <a:srgbClr val="3B3F46"/>
                </a:solidFill>
                <a:latin typeface="Arial"/>
                <a:cs typeface="Arial"/>
              </a:rPr>
              <a:t>+</a:t>
            </a:r>
            <a:r>
              <a:rPr sz="1750" b="1" spc="15" dirty="0" smtClean="0">
                <a:solidFill>
                  <a:srgbClr val="3B3F46"/>
                </a:solidFill>
                <a:latin typeface="Arial"/>
                <a:cs typeface="Arial"/>
              </a:rPr>
              <a:t> </a:t>
            </a:r>
            <a:r>
              <a:rPr sz="1700" b="1" spc="-80" dirty="0" smtClean="0">
                <a:solidFill>
                  <a:srgbClr val="3B3F46"/>
                </a:solidFill>
                <a:latin typeface="Arial"/>
                <a:cs typeface="Arial"/>
              </a:rPr>
              <a:t>2T</a:t>
            </a:r>
            <a:r>
              <a:rPr sz="1700" b="1" spc="-40" dirty="0" smtClean="0">
                <a:solidFill>
                  <a:srgbClr val="3B3F46"/>
                </a:solidFill>
                <a:latin typeface="Arial"/>
                <a:cs typeface="Arial"/>
              </a:rPr>
              <a:t>)</a:t>
            </a:r>
            <a:endParaRPr sz="17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2892" y="6187052"/>
            <a:ext cx="7002145" cy="278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16399"/>
              </a:lnSpc>
            </a:pP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D</a:t>
            </a:r>
            <a:r>
              <a:rPr sz="750" spc="-30" dirty="0" smtClean="0">
                <a:solidFill>
                  <a:srgbClr val="464D54"/>
                </a:solidFill>
                <a:latin typeface="Arial"/>
                <a:cs typeface="Arial"/>
              </a:rPr>
              <a:t>i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cl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i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me</a:t>
            </a:r>
            <a:r>
              <a:rPr sz="750" spc="6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150" dirty="0" smtClean="0">
                <a:solidFill>
                  <a:srgbClr val="64676B"/>
                </a:solidFill>
                <a:latin typeface="Arial"/>
                <a:cs typeface="Arial"/>
              </a:rPr>
              <a:t>:</a:t>
            </a:r>
            <a:r>
              <a:rPr sz="750" spc="-14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-110" dirty="0" smtClean="0">
                <a:solidFill>
                  <a:srgbClr val="464D54"/>
                </a:solidFill>
                <a:latin typeface="Arial"/>
                <a:cs typeface="Arial"/>
              </a:rPr>
              <a:t>F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9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-6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p</a:t>
            </a:r>
            <a:r>
              <a:rPr sz="750" spc="-60" dirty="0" smtClean="0">
                <a:solidFill>
                  <a:srgbClr val="464D54"/>
                </a:solidFill>
                <a:latin typeface="Arial"/>
                <a:cs typeface="Arial"/>
              </a:rPr>
              <a:t>l</a:t>
            </a:r>
            <a:r>
              <a:rPr sz="750" spc="35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5" dirty="0" smtClean="0">
                <a:solidFill>
                  <a:srgbClr val="34383D"/>
                </a:solidFill>
                <a:latin typeface="Arial"/>
                <a:cs typeface="Arial"/>
              </a:rPr>
              <a:t>n</a:t>
            </a:r>
            <a:r>
              <a:rPr sz="750" spc="-4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-30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u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re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75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4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 </a:t>
            </a:r>
            <a:r>
              <a:rPr sz="750" spc="-50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-12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pproxim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only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are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for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l</a:t>
            </a:r>
            <a:r>
              <a:rPr sz="750" spc="20" dirty="0" smtClean="0">
                <a:solidFill>
                  <a:srgbClr val="34383D"/>
                </a:solidFill>
                <a:latin typeface="Arial"/>
                <a:cs typeface="Arial"/>
              </a:rPr>
              <a:t>l</a:t>
            </a:r>
            <a:r>
              <a:rPr sz="750" spc="10" dirty="0" smtClean="0">
                <a:solidFill>
                  <a:srgbClr val="34383D"/>
                </a:solidFill>
                <a:latin typeface="Arial"/>
                <a:cs typeface="Arial"/>
              </a:rPr>
              <a:t>u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tra</a:t>
            </a:r>
            <a:r>
              <a:rPr sz="750" spc="145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15" dirty="0" smtClean="0">
                <a:solidFill>
                  <a:srgbClr val="34383D"/>
                </a:solidFill>
                <a:latin typeface="Arial"/>
                <a:cs typeface="Arial"/>
              </a:rPr>
              <a:t>v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-3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purp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e 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35" dirty="0" smtClean="0">
                <a:solidFill>
                  <a:srgbClr val="464D54"/>
                </a:solidFill>
                <a:latin typeface="Arial"/>
                <a:cs typeface="Arial"/>
              </a:rPr>
              <a:t>y.</a:t>
            </a:r>
            <a:r>
              <a:rPr sz="750" spc="-7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10" dirty="0" smtClean="0">
                <a:solidFill>
                  <a:srgbClr val="464D54"/>
                </a:solidFill>
                <a:latin typeface="Arial"/>
                <a:cs typeface="Arial"/>
              </a:rPr>
              <a:t>These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plans,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10" dirty="0" smtClean="0">
                <a:solidFill>
                  <a:srgbClr val="464D54"/>
                </a:solidFill>
                <a:latin typeface="Arial"/>
                <a:cs typeface="Arial"/>
              </a:rPr>
              <a:t>sketch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5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2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nde</a:t>
            </a:r>
            <a:r>
              <a:rPr sz="750" spc="1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g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5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g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25" dirty="0" smtClean="0">
                <a:solidFill>
                  <a:srgbClr val="64676B"/>
                </a:solidFill>
                <a:latin typeface="Arial"/>
                <a:cs typeface="Arial"/>
              </a:rPr>
              <a:t>aph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i</a:t>
            </a:r>
            <a:r>
              <a:rPr sz="750" spc="-20" dirty="0" smtClean="0">
                <a:solidFill>
                  <a:srgbClr val="64676B"/>
                </a:solidFill>
                <a:latin typeface="Arial"/>
                <a:cs typeface="Arial"/>
              </a:rPr>
              <a:t>c</a:t>
            </a:r>
            <a:r>
              <a:rPr sz="750" spc="-1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dirty="0" smtClean="0">
                <a:solidFill>
                  <a:srgbClr val="64676B"/>
                </a:solidFill>
                <a:latin typeface="Arial"/>
                <a:cs typeface="Arial"/>
              </a:rPr>
              <a:t>m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a</a:t>
            </a:r>
            <a:r>
              <a:rPr sz="750" spc="8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55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30" dirty="0" smtClean="0">
                <a:solidFill>
                  <a:srgbClr val="34383D"/>
                </a:solidFill>
                <a:latin typeface="Arial"/>
                <a:cs typeface="Arial"/>
              </a:rPr>
              <a:t>a</a:t>
            </a:r>
            <a:r>
              <a:rPr sz="750" spc="-10" dirty="0" smtClean="0">
                <a:solidFill>
                  <a:srgbClr val="939599"/>
                </a:solidFill>
                <a:latin typeface="Arial"/>
                <a:cs typeface="Arial"/>
              </a:rPr>
              <a:t>l</a:t>
            </a:r>
            <a:r>
              <a:rPr sz="750" spc="-15" dirty="0" smtClean="0">
                <a:solidFill>
                  <a:srgbClr val="64676B"/>
                </a:solidFill>
                <a:latin typeface="Arial"/>
                <a:cs typeface="Arial"/>
              </a:rPr>
              <a:t>s,</a:t>
            </a:r>
            <a:r>
              <a:rPr sz="750" spc="-12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1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e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r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ms</a:t>
            </a:r>
            <a:r>
              <a:rPr sz="750" spc="-75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co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40" dirty="0" smtClean="0">
                <a:solidFill>
                  <a:srgbClr val="64676B"/>
                </a:solidFill>
                <a:latin typeface="Arial"/>
                <a:cs typeface="Arial"/>
              </a:rPr>
              <a:t>d</a:t>
            </a:r>
            <a:r>
              <a:rPr sz="750" spc="25" dirty="0" smtClean="0">
                <a:solidFill>
                  <a:srgbClr val="34383D"/>
                </a:solidFill>
                <a:latin typeface="Arial"/>
                <a:cs typeface="Arial"/>
              </a:rPr>
              <a:t>iti</a:t>
            </a:r>
            <a:r>
              <a:rPr sz="750" spc="55" dirty="0" smtClean="0">
                <a:solidFill>
                  <a:srgbClr val="34383D"/>
                </a:solidFill>
                <a:latin typeface="Arial"/>
                <a:cs typeface="Arial"/>
              </a:rPr>
              <a:t>o</a:t>
            </a:r>
            <a:r>
              <a:rPr sz="750" spc="-3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-45" dirty="0" smtClean="0">
                <a:solidFill>
                  <a:srgbClr val="464D54"/>
                </a:solidFill>
                <a:latin typeface="Arial"/>
                <a:cs typeface="Arial"/>
              </a:rPr>
              <a:t>s</a:t>
            </a:r>
            <a:r>
              <a:rPr sz="750" spc="-8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are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p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roposed</a:t>
            </a:r>
            <a:r>
              <a:rPr sz="750" spc="-9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n</a:t>
            </a:r>
            <a:r>
              <a:rPr sz="750" spc="-40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50" dirty="0" smtClean="0">
                <a:solidFill>
                  <a:srgbClr val="464D54"/>
                </a:solidFill>
                <a:latin typeface="Arial"/>
                <a:cs typeface="Arial"/>
              </a:rPr>
              <a:t>y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,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0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34383D"/>
                </a:solidFill>
                <a:latin typeface="Arial"/>
                <a:cs typeface="Arial"/>
              </a:rPr>
              <a:t>the</a:t>
            </a:r>
            <a:r>
              <a:rPr sz="750" spc="-45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management</a:t>
            </a:r>
            <a:r>
              <a:rPr sz="750" spc="-4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dirty="0" smtClean="0">
                <a:solidFill>
                  <a:srgbClr val="464D54"/>
                </a:solidFill>
                <a:latin typeface="Arial"/>
                <a:cs typeface="Arial"/>
              </a:rPr>
              <a:t>eserve</a:t>
            </a:r>
            <a:r>
              <a:rPr sz="750" spc="-9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10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h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0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right</a:t>
            </a:r>
            <a:r>
              <a:rPr sz="750" spc="-8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34383D"/>
                </a:solidFill>
                <a:latin typeface="Arial"/>
                <a:cs typeface="Arial"/>
              </a:rPr>
              <a:t>to</a:t>
            </a:r>
            <a:r>
              <a:rPr sz="750" spc="-80" dirty="0" smtClean="0">
                <a:solidFill>
                  <a:srgbClr val="34383D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modify,</a:t>
            </a:r>
            <a:r>
              <a:rPr sz="750" spc="-13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revise</a:t>
            </a:r>
            <a:r>
              <a:rPr sz="750" spc="-12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or</a:t>
            </a:r>
            <a:r>
              <a:rPr sz="750" spc="-8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w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i</a:t>
            </a:r>
            <a:r>
              <a:rPr sz="750" spc="110" dirty="0" smtClean="0">
                <a:solidFill>
                  <a:srgbClr val="64676B"/>
                </a:solidFill>
                <a:latin typeface="Arial"/>
                <a:cs typeface="Arial"/>
              </a:rPr>
              <a:t>t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hdraw</a:t>
            </a:r>
            <a:r>
              <a:rPr sz="750" spc="-9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-60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30" dirty="0" smtClean="0">
                <a:solidFill>
                  <a:srgbClr val="464D54"/>
                </a:solidFill>
                <a:latin typeface="Arial"/>
                <a:cs typeface="Arial"/>
              </a:rPr>
              <a:t>y</a:t>
            </a:r>
            <a:r>
              <a:rPr sz="750" spc="-9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464D54"/>
                </a:solidFill>
                <a:latin typeface="Arial"/>
                <a:cs typeface="Arial"/>
              </a:rPr>
              <a:t>or</a:t>
            </a:r>
            <a:r>
              <a:rPr sz="750" spc="-8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</a:t>
            </a:r>
            <a:r>
              <a:rPr sz="750" spc="55" dirty="0" smtClean="0">
                <a:solidFill>
                  <a:srgbClr val="464D54"/>
                </a:solidFill>
                <a:latin typeface="Arial"/>
                <a:cs typeface="Arial"/>
              </a:rPr>
              <a:t>l</a:t>
            </a:r>
            <a:r>
              <a:rPr sz="750" spc="-5" dirty="0" smtClean="0">
                <a:solidFill>
                  <a:srgbClr val="64676B"/>
                </a:solidFill>
                <a:latin typeface="Arial"/>
                <a:cs typeface="Arial"/>
              </a:rPr>
              <a:t>l</a:t>
            </a:r>
            <a:r>
              <a:rPr sz="750" spc="-110" dirty="0" smtClean="0">
                <a:solidFill>
                  <a:srgbClr val="64676B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464D54"/>
                </a:solidFill>
                <a:latin typeface="Arial"/>
                <a:cs typeface="Arial"/>
              </a:rPr>
              <a:t>of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5" dirty="0" smtClean="0">
                <a:solidFill>
                  <a:srgbClr val="464D54"/>
                </a:solidFill>
                <a:latin typeface="Arial"/>
                <a:cs typeface="Arial"/>
              </a:rPr>
              <a:t>same</a:t>
            </a:r>
            <a:r>
              <a:rPr sz="750" spc="-6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20" dirty="0" smtClean="0">
                <a:solidFill>
                  <a:srgbClr val="34383D"/>
                </a:solidFill>
                <a:latin typeface="Arial"/>
                <a:cs typeface="Arial"/>
              </a:rPr>
              <a:t>i</a:t>
            </a:r>
            <a:r>
              <a:rPr sz="750" spc="110" dirty="0" smtClean="0">
                <a:solidFill>
                  <a:srgbClr val="34383D"/>
                </a:solidFill>
                <a:latin typeface="Arial"/>
                <a:cs typeface="Arial"/>
              </a:rPr>
              <a:t>n</a:t>
            </a:r>
            <a:r>
              <a:rPr sz="750" spc="25" dirty="0" smtClean="0">
                <a:solidFill>
                  <a:srgbClr val="464D54"/>
                </a:solidFill>
                <a:latin typeface="Arial"/>
                <a:cs typeface="Arial"/>
              </a:rPr>
              <a:t>their</a:t>
            </a:r>
            <a:r>
              <a:rPr sz="750" spc="-1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-5" dirty="0" smtClean="0">
                <a:solidFill>
                  <a:srgbClr val="939599"/>
                </a:solidFill>
                <a:latin typeface="Arial"/>
                <a:cs typeface="Arial"/>
              </a:rPr>
              <a:t>l</a:t>
            </a:r>
            <a:r>
              <a:rPr sz="750" spc="7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4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d</a:t>
            </a:r>
            <a:r>
              <a:rPr sz="750" spc="25" dirty="0" smtClean="0">
                <a:solidFill>
                  <a:srgbClr val="7B8087"/>
                </a:solidFill>
                <a:latin typeface="Arial"/>
                <a:cs typeface="Arial"/>
              </a:rPr>
              <a:t>i</a:t>
            </a:r>
            <a:r>
              <a:rPr sz="750" spc="-85" dirty="0" smtClean="0">
                <a:solidFill>
                  <a:srgbClr val="64676B"/>
                </a:solidFill>
                <a:latin typeface="Arial"/>
                <a:cs typeface="Arial"/>
              </a:rPr>
              <a:t>s</a:t>
            </a:r>
            <a:r>
              <a:rPr sz="750" spc="50" dirty="0" smtClean="0">
                <a:solidFill>
                  <a:srgbClr val="464D54"/>
                </a:solidFill>
                <a:latin typeface="Arial"/>
                <a:cs typeface="Arial"/>
              </a:rPr>
              <a:t>c</a:t>
            </a:r>
            <a:r>
              <a:rPr sz="750" spc="10" dirty="0" smtClean="0">
                <a:solidFill>
                  <a:srgbClr val="64676B"/>
                </a:solidFill>
                <a:latin typeface="Arial"/>
                <a:cs typeface="Arial"/>
              </a:rPr>
              <a:t>r</a:t>
            </a:r>
            <a:r>
              <a:rPr sz="750" spc="10" dirty="0" smtClean="0">
                <a:solidFill>
                  <a:srgbClr val="464D54"/>
                </a:solidFill>
                <a:latin typeface="Arial"/>
                <a:cs typeface="Arial"/>
              </a:rPr>
              <a:t>e</a:t>
            </a:r>
            <a:r>
              <a:rPr sz="750" spc="-155" dirty="0" smtClean="0">
                <a:solidFill>
                  <a:srgbClr val="464D54"/>
                </a:solidFill>
                <a:latin typeface="Arial"/>
                <a:cs typeface="Arial"/>
              </a:rPr>
              <a:t>t</a:t>
            </a:r>
            <a:r>
              <a:rPr sz="750" spc="-204" dirty="0" smtClean="0">
                <a:solidFill>
                  <a:srgbClr val="64676B"/>
                </a:solidFill>
                <a:latin typeface="Arial"/>
                <a:cs typeface="Arial"/>
              </a:rPr>
              <a:t>i</a:t>
            </a:r>
            <a:r>
              <a:rPr sz="750" spc="100" dirty="0" smtClean="0">
                <a:solidFill>
                  <a:srgbClr val="464D54"/>
                </a:solidFill>
                <a:latin typeface="Arial"/>
                <a:cs typeface="Arial"/>
              </a:rPr>
              <a:t>o</a:t>
            </a:r>
            <a:r>
              <a:rPr sz="750" spc="105" dirty="0" smtClean="0">
                <a:solidFill>
                  <a:srgbClr val="64676B"/>
                </a:solidFill>
                <a:latin typeface="Arial"/>
                <a:cs typeface="Arial"/>
              </a:rPr>
              <a:t>n</a:t>
            </a:r>
            <a:r>
              <a:rPr sz="750" spc="5" dirty="0" smtClean="0">
                <a:solidFill>
                  <a:srgbClr val="464D54"/>
                </a:solidFill>
                <a:latin typeface="Arial"/>
                <a:cs typeface="Arial"/>
              </a:rPr>
              <a:t>and</a:t>
            </a:r>
            <a:r>
              <a:rPr sz="750" spc="-11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5" dirty="0" smtClean="0">
                <a:solidFill>
                  <a:srgbClr val="464D54"/>
                </a:solidFill>
                <a:latin typeface="Arial"/>
                <a:cs typeface="Arial"/>
              </a:rPr>
              <a:t>wit</a:t>
            </a:r>
            <a:r>
              <a:rPr sz="750" spc="-135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40" dirty="0" smtClean="0">
                <a:solidFill>
                  <a:srgbClr val="64676B"/>
                </a:solidFill>
                <a:latin typeface="Arial"/>
                <a:cs typeface="Arial"/>
              </a:rPr>
              <a:t>h</a:t>
            </a:r>
            <a:r>
              <a:rPr sz="750" spc="35" dirty="0" smtClean="0">
                <a:solidFill>
                  <a:srgbClr val="64676B"/>
                </a:solidFill>
                <a:latin typeface="Arial"/>
                <a:cs typeface="Arial"/>
              </a:rPr>
              <a:t>o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ut</a:t>
            </a:r>
            <a:r>
              <a:rPr sz="750" spc="-10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5" dirty="0" smtClean="0">
                <a:solidFill>
                  <a:srgbClr val="64676B"/>
                </a:solidFill>
                <a:latin typeface="Arial"/>
                <a:cs typeface="Arial"/>
              </a:rPr>
              <a:t>p</a:t>
            </a:r>
            <a:r>
              <a:rPr sz="750" spc="35" dirty="0" smtClean="0">
                <a:solidFill>
                  <a:srgbClr val="464D54"/>
                </a:solidFill>
                <a:latin typeface="Arial"/>
                <a:cs typeface="Arial"/>
              </a:rPr>
              <a:t>rior</a:t>
            </a:r>
            <a:r>
              <a:rPr sz="750" spc="-70" dirty="0" smtClean="0">
                <a:solidFill>
                  <a:srgbClr val="464D54"/>
                </a:solidFill>
                <a:latin typeface="Arial"/>
                <a:cs typeface="Arial"/>
              </a:rPr>
              <a:t> </a:t>
            </a:r>
            <a:r>
              <a:rPr sz="750" spc="15" dirty="0" smtClean="0">
                <a:solidFill>
                  <a:srgbClr val="464D54"/>
                </a:solidFill>
                <a:latin typeface="Arial"/>
                <a:cs typeface="Arial"/>
              </a:rPr>
              <a:t>notice.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6" y="166254"/>
            <a:ext cx="872836" cy="635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80160" y="211975"/>
            <a:ext cx="814647" cy="3449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3694" y="166254"/>
            <a:ext cx="6587836" cy="635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60814" y="6492240"/>
            <a:ext cx="2439785" cy="3449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37759" y="6492240"/>
            <a:ext cx="1862051" cy="3325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80160" y="1569027"/>
            <a:ext cx="631767" cy="0"/>
          </a:xfrm>
          <a:custGeom>
            <a:avLst/>
            <a:gdLst/>
            <a:ahLst/>
            <a:cxnLst/>
            <a:rect l="l" t="t" r="r" b="b"/>
            <a:pathLst>
              <a:path w="631767">
                <a:moveTo>
                  <a:pt x="0" y="0"/>
                </a:moveTo>
                <a:lnTo>
                  <a:pt x="631767" y="0"/>
                </a:lnTo>
              </a:path>
            </a:pathLst>
          </a:custGeom>
          <a:ln w="12469">
            <a:solidFill>
              <a:srgbClr val="F4D8A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80160" y="1344583"/>
            <a:ext cx="1945177" cy="0"/>
          </a:xfrm>
          <a:custGeom>
            <a:avLst/>
            <a:gdLst/>
            <a:ahLst/>
            <a:cxnLst/>
            <a:rect l="l" t="t" r="r" b="b"/>
            <a:pathLst>
              <a:path w="1945177">
                <a:moveTo>
                  <a:pt x="0" y="0"/>
                </a:moveTo>
                <a:lnTo>
                  <a:pt x="1945177" y="0"/>
                </a:lnTo>
              </a:path>
            </a:pathLst>
          </a:custGeom>
          <a:ln w="4156">
            <a:solidFill>
              <a:srgbClr val="EFDB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01294" y="1569027"/>
            <a:ext cx="1687483" cy="0"/>
          </a:xfrm>
          <a:custGeom>
            <a:avLst/>
            <a:gdLst/>
            <a:ahLst/>
            <a:cxnLst/>
            <a:rect l="l" t="t" r="r" b="b"/>
            <a:pathLst>
              <a:path w="1687483">
                <a:moveTo>
                  <a:pt x="0" y="0"/>
                </a:moveTo>
                <a:lnTo>
                  <a:pt x="1687483" y="0"/>
                </a:lnTo>
              </a:path>
            </a:pathLst>
          </a:custGeom>
          <a:ln w="12469">
            <a:solidFill>
              <a:srgbClr val="F7D8A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53380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24938">
            <a:solidFill>
              <a:srgbClr val="E4C37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40231" y="6820592"/>
            <a:ext cx="710738" cy="0"/>
          </a:xfrm>
          <a:custGeom>
            <a:avLst/>
            <a:gdLst/>
            <a:ahLst/>
            <a:cxnLst/>
            <a:rect l="l" t="t" r="r" b="b"/>
            <a:pathLst>
              <a:path w="710738">
                <a:moveTo>
                  <a:pt x="0" y="0"/>
                </a:moveTo>
                <a:lnTo>
                  <a:pt x="710738" y="0"/>
                </a:lnTo>
              </a:path>
            </a:pathLst>
          </a:custGeom>
          <a:ln w="58189">
            <a:solidFill>
              <a:srgbClr val="C86B4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0671" y="585701"/>
            <a:ext cx="1572895" cy="2419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928369" algn="l"/>
              </a:tabLst>
            </a:pPr>
            <a:r>
              <a:rPr sz="1050" i="1" spc="1170" dirty="0" smtClean="0">
                <a:solidFill>
                  <a:srgbClr val="626262"/>
                </a:solidFill>
                <a:latin typeface="Times New Roman"/>
                <a:cs typeface="Times New Roman"/>
              </a:rPr>
              <a:t>6</a:t>
            </a:r>
            <a:r>
              <a:rPr sz="1050" i="1" spc="-200" dirty="0" smtClean="0">
                <a:solidFill>
                  <a:srgbClr val="828282"/>
                </a:solidFill>
                <a:latin typeface="Times New Roman"/>
                <a:cs typeface="Times New Roman"/>
              </a:rPr>
              <a:t>.</a:t>
            </a:r>
            <a:r>
              <a:rPr sz="1050" i="1" spc="125" dirty="0" smtClean="0">
                <a:solidFill>
                  <a:srgbClr val="4F4F4F"/>
                </a:solidFill>
                <a:latin typeface="Times New Roman"/>
                <a:cs typeface="Times New Roman"/>
              </a:rPr>
              <a:t>-nr,•rr/	</a:t>
            </a:r>
            <a:r>
              <a:rPr sz="1050" i="1" spc="565" dirty="0" smtClean="0">
                <a:solidFill>
                  <a:srgbClr val="727272"/>
                </a:solidFill>
                <a:latin typeface="Times New Roman"/>
                <a:cs typeface="Times New Roman"/>
              </a:rPr>
              <a:t>,.</a:t>
            </a:r>
            <a:r>
              <a:rPr sz="1050" i="1" spc="530" dirty="0" smtClean="0">
                <a:solidFill>
                  <a:srgbClr val="727272"/>
                </a:solidFill>
                <a:latin typeface="Times New Roman"/>
                <a:cs typeface="Times New Roman"/>
              </a:rPr>
              <a:t>-</a:t>
            </a:r>
            <a:r>
              <a:rPr sz="1050" i="1" spc="570" dirty="0" smtClean="0">
                <a:solidFill>
                  <a:srgbClr val="4F4F4F"/>
                </a:solidFill>
                <a:latin typeface="Times New Roman"/>
                <a:cs typeface="Times New Roman"/>
              </a:rPr>
              <a:t>h </a:t>
            </a:r>
            <a:r>
              <a:rPr sz="1050" i="1" spc="-120" dirty="0" smtClean="0">
                <a:solidFill>
                  <a:srgbClr val="4F4F4F"/>
                </a:solidFill>
                <a:latin typeface="Times New Roman"/>
                <a:cs typeface="Times New Roman"/>
              </a:rPr>
              <a:t> </a:t>
            </a:r>
            <a:r>
              <a:rPr sz="1050" spc="555" dirty="0" smtClean="0">
                <a:solidFill>
                  <a:srgbClr val="AEAEAE"/>
                </a:solidFill>
                <a:latin typeface="Times New Roman"/>
                <a:cs typeface="Times New Roman"/>
              </a:rPr>
              <a:t>•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3975">
              <a:lnSpc>
                <a:spcPts val="545"/>
              </a:lnSpc>
              <a:tabLst>
                <a:tab pos="257810" algn="l"/>
              </a:tabLst>
            </a:pPr>
            <a:r>
              <a:rPr sz="500" b="1" u="sng" dirty="0" smtClean="0">
                <a:solidFill>
                  <a:srgbClr val="AEAEAE"/>
                </a:solidFill>
                <a:latin typeface="Times New Roman"/>
                <a:cs typeface="Times New Roman"/>
              </a:rPr>
              <a:t> 	</a:t>
            </a:r>
            <a:r>
              <a:rPr sz="500" b="1" spc="225" dirty="0" smtClean="0">
                <a:solidFill>
                  <a:srgbClr val="AEAEAE"/>
                </a:solidFill>
                <a:latin typeface="Times New Roman"/>
                <a:cs typeface="Times New Roman"/>
              </a:rPr>
              <a:t>e</a:t>
            </a:r>
            <a:r>
              <a:rPr sz="500" b="1" spc="275" dirty="0" smtClean="0">
                <a:solidFill>
                  <a:srgbClr val="AEAEAE"/>
                </a:solidFill>
                <a:latin typeface="Times New Roman"/>
                <a:cs typeface="Times New Roman"/>
              </a:rPr>
              <a:t>x</a:t>
            </a:r>
            <a:r>
              <a:rPr sz="500" b="1" spc="240" dirty="0" smtClean="0">
                <a:solidFill>
                  <a:srgbClr val="828282"/>
                </a:solidFill>
                <a:latin typeface="Times New Roman"/>
                <a:cs typeface="Times New Roman"/>
              </a:rPr>
              <a:t>p</a:t>
            </a:r>
            <a:r>
              <a:rPr sz="500" b="1" spc="210" dirty="0" smtClean="0">
                <a:solidFill>
                  <a:srgbClr val="AEAEAE"/>
                </a:solidFill>
                <a:latin typeface="Times New Roman"/>
                <a:cs typeface="Times New Roman"/>
              </a:rPr>
              <a:t>ec</a:t>
            </a:r>
            <a:r>
              <a:rPr sz="500" b="1" spc="-15" dirty="0" smtClean="0">
                <a:solidFill>
                  <a:srgbClr val="AEAEAE"/>
                </a:solidFill>
                <a:latin typeface="Times New Roman"/>
                <a:cs typeface="Times New Roman"/>
              </a:rPr>
              <a:t> </a:t>
            </a:r>
            <a:r>
              <a:rPr sz="500" b="1" spc="75" dirty="0" smtClean="0">
                <a:solidFill>
                  <a:srgbClr val="828282"/>
                </a:solidFill>
                <a:latin typeface="Times New Roman"/>
                <a:cs typeface="Times New Roman"/>
              </a:rPr>
              <a:t>t  </a:t>
            </a:r>
            <a:r>
              <a:rPr sz="500" b="1" spc="-35" dirty="0" smtClean="0">
                <a:solidFill>
                  <a:srgbClr val="828282"/>
                </a:solidFill>
                <a:latin typeface="Times New Roman"/>
                <a:cs typeface="Times New Roman"/>
              </a:rPr>
              <a:t> </a:t>
            </a:r>
            <a:r>
              <a:rPr sz="500" b="1" spc="65" dirty="0" smtClean="0">
                <a:solidFill>
                  <a:srgbClr val="979797"/>
                </a:solidFill>
                <a:latin typeface="Times New Roman"/>
                <a:cs typeface="Times New Roman"/>
              </a:rPr>
              <a:t>1.tte  </a:t>
            </a:r>
            <a:r>
              <a:rPr sz="500" b="1" spc="-55" dirty="0" smtClean="0">
                <a:solidFill>
                  <a:srgbClr val="979797"/>
                </a:solidFill>
                <a:latin typeface="Times New Roman"/>
                <a:cs typeface="Times New Roman"/>
              </a:rPr>
              <a:t> </a:t>
            </a:r>
            <a:r>
              <a:rPr sz="500" b="1" spc="140" dirty="0" smtClean="0">
                <a:solidFill>
                  <a:srgbClr val="979797"/>
                </a:solidFill>
                <a:latin typeface="Times New Roman"/>
                <a:cs typeface="Times New Roman"/>
              </a:rPr>
              <a:t>v.oor--ld---</a:t>
            </a:r>
            <a:endParaRPr sz="5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3962" y="1802476"/>
            <a:ext cx="525145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459" dirty="0" smtClean="0">
                <a:solidFill>
                  <a:srgbClr val="9C8279"/>
                </a:solidFill>
                <a:latin typeface="Arial"/>
                <a:cs typeface="Arial"/>
              </a:rPr>
              <a:t>G </a:t>
            </a:r>
            <a:r>
              <a:rPr sz="600" spc="-5" dirty="0" smtClean="0">
                <a:solidFill>
                  <a:srgbClr val="9C8279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9C8279"/>
                </a:solidFill>
                <a:latin typeface="Arial"/>
                <a:cs typeface="Arial"/>
              </a:rPr>
              <a:t>neral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9805" y="2151611"/>
            <a:ext cx="316865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b="1" spc="240" dirty="0" smtClean="0">
                <a:solidFill>
                  <a:srgbClr val="9C8279"/>
                </a:solidFill>
                <a:latin typeface="Arial"/>
                <a:cs typeface="Arial"/>
              </a:rPr>
              <a:t>Area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3962" y="2409280"/>
            <a:ext cx="629920" cy="153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77300"/>
              </a:lnSpc>
            </a:pPr>
            <a:r>
              <a:rPr sz="600" spc="300" dirty="0" smtClean="0">
                <a:solidFill>
                  <a:srgbClr val="9C8279"/>
                </a:solidFill>
                <a:latin typeface="Arial"/>
                <a:cs typeface="Arial"/>
              </a:rPr>
              <a:t>Drawlnc/</a:t>
            </a:r>
            <a:r>
              <a:rPr sz="600" spc="170" dirty="0" smtClean="0">
                <a:solidFill>
                  <a:srgbClr val="9C8279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9C8279"/>
                </a:solidFill>
                <a:latin typeface="Arial"/>
                <a:cs typeface="Arial"/>
              </a:rPr>
              <a:t>Dining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33962" y="2899756"/>
            <a:ext cx="676275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b="1" spc="225" dirty="0" smtClean="0">
                <a:solidFill>
                  <a:srgbClr val="9C8279"/>
                </a:solidFill>
                <a:latin typeface="Arial"/>
                <a:cs typeface="Arial"/>
              </a:rPr>
              <a:t>Bedroorns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33962" y="3373582"/>
            <a:ext cx="391795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265" dirty="0" smtClean="0">
                <a:solidFill>
                  <a:srgbClr val="9C8279"/>
                </a:solidFill>
                <a:latin typeface="Arial"/>
                <a:cs typeface="Arial"/>
              </a:rPr>
              <a:t>Study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33962" y="3855720"/>
            <a:ext cx="514350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200" dirty="0" smtClean="0">
                <a:solidFill>
                  <a:srgbClr val="9C8279"/>
                </a:solidFill>
                <a:latin typeface="Arial"/>
                <a:cs typeface="Arial"/>
              </a:rPr>
              <a:t>Kotc</a:t>
            </a:r>
            <a:r>
              <a:rPr sz="600" spc="160" dirty="0" smtClean="0">
                <a:solidFill>
                  <a:srgbClr val="9C8279"/>
                </a:solidFill>
                <a:latin typeface="Arial"/>
                <a:cs typeface="Arial"/>
              </a:rPr>
              <a:t>h</a:t>
            </a:r>
            <a:r>
              <a:rPr sz="600" spc="330" dirty="0" smtClean="0">
                <a:solidFill>
                  <a:srgbClr val="9C8279"/>
                </a:solidFill>
                <a:latin typeface="Arial"/>
                <a:cs typeface="Arial"/>
              </a:rPr>
              <a:t>en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5648" y="4396047"/>
            <a:ext cx="440690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320" dirty="0" smtClean="0">
                <a:solidFill>
                  <a:srgbClr val="9C8279"/>
                </a:solidFill>
                <a:latin typeface="Arial"/>
                <a:cs typeface="Arial"/>
              </a:rPr>
              <a:t>ToJJe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33962" y="4940530"/>
            <a:ext cx="521334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250" dirty="0" smtClean="0">
                <a:solidFill>
                  <a:srgbClr val="9C8279"/>
                </a:solidFill>
                <a:latin typeface="Arial"/>
                <a:cs typeface="Arial"/>
              </a:rPr>
              <a:t>Balcony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33962" y="5352011"/>
            <a:ext cx="596900" cy="10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600" spc="215" dirty="0" smtClean="0">
                <a:solidFill>
                  <a:srgbClr val="9C8279"/>
                </a:solidFill>
                <a:latin typeface="Arial"/>
                <a:cs typeface="Arial"/>
              </a:rPr>
              <a:t>Staircase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88442" y="1403234"/>
            <a:ext cx="346964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700" spc="325" dirty="0" smtClean="0">
                <a:solidFill>
                  <a:srgbClr val="A16E46"/>
                </a:solidFill>
                <a:latin typeface="Arial"/>
                <a:cs typeface="Arial"/>
              </a:rPr>
              <a:t>Proposed </a:t>
            </a:r>
            <a:r>
              <a:rPr sz="700" spc="-95" dirty="0" smtClean="0">
                <a:solidFill>
                  <a:srgbClr val="A16E46"/>
                </a:solidFill>
                <a:latin typeface="Arial"/>
                <a:cs typeface="Arial"/>
              </a:rPr>
              <a:t> </a:t>
            </a:r>
            <a:r>
              <a:rPr sz="700" spc="275" dirty="0" smtClean="0">
                <a:solidFill>
                  <a:srgbClr val="A16E46"/>
                </a:solidFill>
                <a:latin typeface="Arial"/>
                <a:cs typeface="Arial"/>
              </a:rPr>
              <a:t>Specifications </a:t>
            </a:r>
            <a:r>
              <a:rPr sz="700" spc="-60" dirty="0" smtClean="0">
                <a:solidFill>
                  <a:srgbClr val="A16E46"/>
                </a:solidFill>
                <a:latin typeface="Arial"/>
                <a:cs typeface="Arial"/>
              </a:rPr>
              <a:t> </a:t>
            </a:r>
            <a:r>
              <a:rPr sz="700" spc="280" dirty="0" smtClean="0">
                <a:solidFill>
                  <a:srgbClr val="AC8957"/>
                </a:solidFill>
                <a:latin typeface="Arial"/>
                <a:cs typeface="Arial"/>
              </a:rPr>
              <a:t>- </a:t>
            </a:r>
            <a:r>
              <a:rPr sz="700" spc="-55" dirty="0" smtClean="0">
                <a:solidFill>
                  <a:srgbClr val="AC8957"/>
                </a:solidFill>
                <a:latin typeface="Arial"/>
                <a:cs typeface="Arial"/>
              </a:rPr>
              <a:t> </a:t>
            </a:r>
            <a:r>
              <a:rPr sz="700" spc="395" dirty="0" smtClean="0">
                <a:solidFill>
                  <a:srgbClr val="A16E46"/>
                </a:solidFill>
                <a:latin typeface="Arial"/>
                <a:cs typeface="Arial"/>
              </a:rPr>
              <a:t>lndependen </a:t>
            </a:r>
            <a:r>
              <a:rPr sz="700" spc="45" dirty="0" smtClean="0">
                <a:solidFill>
                  <a:srgbClr val="A16E46"/>
                </a:solidFill>
                <a:latin typeface="Arial"/>
                <a:cs typeface="Arial"/>
              </a:rPr>
              <a:t> </a:t>
            </a:r>
            <a:r>
              <a:rPr sz="700" spc="280" dirty="0" smtClean="0">
                <a:solidFill>
                  <a:srgbClr val="A16E46"/>
                </a:solidFill>
                <a:latin typeface="Arial"/>
                <a:cs typeface="Arial"/>
              </a:rPr>
              <a:t>Floors</a:t>
            </a:r>
            <a:endParaRPr sz="7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56922" y="1544822"/>
            <a:ext cx="2929255" cy="568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765" marR="1116965" indent="-12700">
              <a:lnSpc>
                <a:spcPct val="154500"/>
              </a:lnSpc>
            </a:pP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Sph"</a:t>
            </a:r>
            <a:r>
              <a:rPr sz="600" spc="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727272"/>
                </a:solidFill>
                <a:latin typeface="Arial"/>
                <a:cs typeface="Arial"/>
              </a:rPr>
              <a:t>Air </a:t>
            </a:r>
            <a:r>
              <a:rPr sz="600" spc="5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Conditioning</a:t>
            </a:r>
            <a:r>
              <a:rPr sz="600" spc="1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0" dirty="0" smtClean="0">
                <a:solidFill>
                  <a:srgbClr val="828282"/>
                </a:solidFill>
                <a:latin typeface="Arial"/>
                <a:cs typeface="Arial"/>
              </a:rPr>
              <a:t>(4</a:t>
            </a:r>
            <a:r>
              <a:rPr sz="600" spc="7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727272"/>
                </a:solidFill>
                <a:latin typeface="Arial"/>
                <a:cs typeface="Arial"/>
              </a:rPr>
              <a:t>Nos)</a:t>
            </a:r>
            <a:r>
              <a:rPr sz="600" spc="240" dirty="0" smtClean="0">
                <a:solidFill>
                  <a:srgbClr val="727272"/>
                </a:solidFill>
                <a:latin typeface="Arial"/>
                <a:cs typeface="Arial"/>
              </a:rPr>
              <a:t> Power </a:t>
            </a:r>
            <a:r>
              <a:rPr sz="600" spc="-1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727272"/>
                </a:solidFill>
                <a:latin typeface="Arial"/>
                <a:cs typeface="Arial"/>
              </a:rPr>
              <a:t>Bac</a:t>
            </a:r>
            <a:r>
              <a:rPr sz="600" spc="120" dirty="0" smtClean="0">
                <a:solidFill>
                  <a:srgbClr val="727272"/>
                </a:solidFill>
                <a:latin typeface="Arial"/>
                <a:cs typeface="Arial"/>
              </a:rPr>
              <a:t>k</a:t>
            </a:r>
            <a:r>
              <a:rPr sz="600" spc="190" dirty="0" smtClean="0">
                <a:solidFill>
                  <a:srgbClr val="979797"/>
                </a:solidFill>
                <a:latin typeface="Arial"/>
                <a:cs typeface="Arial"/>
              </a:rPr>
              <a:t>-</a:t>
            </a:r>
            <a:r>
              <a:rPr sz="600" spc="345" dirty="0" smtClean="0">
                <a:solidFill>
                  <a:srgbClr val="727272"/>
                </a:solidFill>
                <a:latin typeface="Arial"/>
                <a:cs typeface="Arial"/>
              </a:rPr>
              <a:t>Up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24765" marR="12700" indent="-12700">
              <a:lnSpc>
                <a:spcPct val="150000"/>
              </a:lnSpc>
            </a:pPr>
            <a:r>
              <a:rPr sz="600" spc="505" dirty="0" smtClean="0">
                <a:solidFill>
                  <a:srgbClr val="727272"/>
                </a:solidFill>
                <a:latin typeface="Arial"/>
                <a:cs typeface="Arial"/>
              </a:rPr>
              <a:t>W</a:t>
            </a:r>
            <a:r>
              <a:rPr sz="600" spc="240" dirty="0" smtClean="0">
                <a:solidFill>
                  <a:srgbClr val="979797"/>
                </a:solidFill>
                <a:latin typeface="Arial"/>
                <a:cs typeface="Arial"/>
              </a:rPr>
              <a:t>in</a:t>
            </a:r>
            <a:r>
              <a:rPr sz="600" spc="285" dirty="0" smtClean="0">
                <a:solidFill>
                  <a:srgbClr val="979797"/>
                </a:solidFill>
                <a:latin typeface="Arial"/>
                <a:cs typeface="Arial"/>
              </a:rPr>
              <a:t>d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o</a:t>
            </a:r>
            <a:r>
              <a:rPr sz="600" spc="-20" dirty="0" smtClean="0">
                <a:solidFill>
                  <a:srgbClr val="727272"/>
                </a:solidFill>
                <a:latin typeface="Arial"/>
                <a:cs typeface="Arial"/>
              </a:rPr>
              <a:t>... </a:t>
            </a:r>
            <a:r>
              <a:rPr sz="600" spc="2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727272"/>
                </a:solidFill>
                <a:latin typeface="Arial"/>
                <a:cs typeface="Arial"/>
              </a:rPr>
              <a:t>s</a:t>
            </a:r>
            <a:r>
              <a:rPr sz="600" spc="235" dirty="0" smtClean="0">
                <a:solidFill>
                  <a:srgbClr val="979797"/>
                </a:solidFill>
                <a:latin typeface="Arial"/>
                <a:cs typeface="Arial"/>
              </a:rPr>
              <a:t>-</a:t>
            </a:r>
            <a:r>
              <a:rPr sz="600" spc="80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75" dirty="0" smtClean="0">
                <a:solidFill>
                  <a:srgbClr val="828282"/>
                </a:solidFill>
                <a:latin typeface="Arial"/>
                <a:cs typeface="Arial"/>
              </a:rPr>
              <a:t>UPVC</a:t>
            </a:r>
            <a:r>
              <a:rPr sz="600" spc="1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828282"/>
                </a:solidFill>
                <a:latin typeface="Arial"/>
                <a:cs typeface="Arial"/>
              </a:rPr>
              <a:t>Glaz•ns </a:t>
            </a:r>
            <a:r>
              <a:rPr sz="600" spc="-6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727272"/>
                </a:solidFill>
                <a:latin typeface="Arial"/>
                <a:cs typeface="Arial"/>
              </a:rPr>
              <a:t>woth </a:t>
            </a:r>
            <a:r>
              <a:rPr sz="600" spc="-5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65" dirty="0" smtClean="0">
                <a:solidFill>
                  <a:srgbClr val="979797"/>
                </a:solidFill>
                <a:latin typeface="Arial"/>
                <a:cs typeface="Arial"/>
              </a:rPr>
              <a:t>Toughen</a:t>
            </a:r>
            <a:r>
              <a:rPr sz="600" spc="270" dirty="0" smtClean="0">
                <a:solidFill>
                  <a:srgbClr val="979797"/>
                </a:solidFill>
                <a:latin typeface="Arial"/>
                <a:cs typeface="Arial"/>
              </a:rPr>
              <a:t>e</a:t>
            </a:r>
            <a:r>
              <a:rPr sz="600" spc="345" dirty="0" smtClean="0">
                <a:solidFill>
                  <a:srgbClr val="727272"/>
                </a:solidFill>
                <a:latin typeface="Arial"/>
                <a:cs typeface="Arial"/>
              </a:rPr>
              <a:t>d</a:t>
            </a:r>
            <a:r>
              <a:rPr sz="600" spc="3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95" dirty="0" smtClean="0">
                <a:solidFill>
                  <a:srgbClr val="828282"/>
                </a:solidFill>
                <a:latin typeface="Arial"/>
                <a:cs typeface="Arial"/>
              </a:rPr>
              <a:t>G</a:t>
            </a:r>
            <a:r>
              <a:rPr sz="600" spc="-5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04" dirty="0" smtClean="0">
                <a:solidFill>
                  <a:srgbClr val="828282"/>
                </a:solidFill>
                <a:latin typeface="Arial"/>
                <a:cs typeface="Arial"/>
              </a:rPr>
              <a:t>ass</a:t>
            </a:r>
            <a:r>
              <a:rPr sz="600" spc="11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High</a:t>
            </a:r>
            <a:r>
              <a:rPr sz="600" spc="1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727272"/>
                </a:solidFill>
                <a:latin typeface="Arial"/>
                <a:cs typeface="Arial"/>
              </a:rPr>
              <a:t>Qualley </a:t>
            </a:r>
            <a:r>
              <a:rPr sz="600" spc="-1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90" dirty="0" smtClean="0">
                <a:solidFill>
                  <a:srgbClr val="727272"/>
                </a:solidFill>
                <a:latin typeface="Arial"/>
                <a:cs typeface="Arial"/>
              </a:rPr>
              <a:t>flllodular </a:t>
            </a:r>
            <a:r>
              <a:rPr sz="600" spc="-3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85" dirty="0" smtClean="0">
                <a:solidFill>
                  <a:srgbClr val="727272"/>
                </a:solidFill>
                <a:latin typeface="Arial"/>
                <a:cs typeface="Arial"/>
              </a:rPr>
              <a:t>S\Nitches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6922" y="2106897"/>
            <a:ext cx="1154430" cy="34150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515620" indent="8255">
              <a:lnSpc>
                <a:spcPct val="148900"/>
              </a:lnSpc>
            </a:pPr>
            <a:r>
              <a:rPr sz="600" spc="195" dirty="0" smtClean="0">
                <a:solidFill>
                  <a:srgbClr val="626262"/>
                </a:solidFill>
                <a:latin typeface="Arial"/>
                <a:cs typeface="Arial"/>
              </a:rPr>
              <a:t>Loc:..don</a:t>
            </a:r>
            <a:r>
              <a:rPr sz="600" spc="120" dirty="0" smtClean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727272"/>
                </a:solidFill>
                <a:latin typeface="Arial"/>
                <a:cs typeface="Arial"/>
              </a:rPr>
              <a:t>Flooring</a:t>
            </a:r>
            <a:r>
              <a:rPr sz="600" spc="14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828282"/>
                </a:solidFill>
                <a:latin typeface="Arial"/>
                <a:cs typeface="Arial"/>
              </a:rPr>
              <a:t>Ceiling</a:t>
            </a:r>
            <a:r>
              <a:rPr sz="600" spc="13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5" dirty="0" smtClean="0">
                <a:solidFill>
                  <a:srgbClr val="828282"/>
                </a:solidFill>
                <a:latin typeface="Arial"/>
                <a:cs typeface="Arial"/>
              </a:rPr>
              <a:t>Flo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o</a:t>
            </a:r>
            <a:r>
              <a:rPr sz="600" spc="285" dirty="0" smtClean="0">
                <a:solidFill>
                  <a:srgbClr val="626262"/>
                </a:solidFill>
                <a:latin typeface="Arial"/>
                <a:cs typeface="Arial"/>
              </a:rPr>
              <a:t>r</a:t>
            </a:r>
            <a:r>
              <a:rPr sz="600" spc="95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310" dirty="0" smtClean="0">
                <a:solidFill>
                  <a:srgbClr val="828282"/>
                </a:solidFill>
                <a:latin typeface="Arial"/>
                <a:cs typeface="Arial"/>
              </a:rPr>
              <a:t>ng</a:t>
            </a:r>
            <a:r>
              <a:rPr sz="600" spc="1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305" dirty="0" smtClean="0">
                <a:solidFill>
                  <a:srgbClr val="828282"/>
                </a:solidFill>
                <a:latin typeface="Arial"/>
                <a:cs typeface="Arial"/>
              </a:rPr>
              <a:t>Ce</a:t>
            </a:r>
            <a:r>
              <a:rPr sz="600" spc="55" dirty="0" smtClean="0">
                <a:solidFill>
                  <a:srgbClr val="828282"/>
                </a:solidFill>
                <a:latin typeface="Arial"/>
                <a:cs typeface="Arial"/>
              </a:rPr>
              <a:t>i</a:t>
            </a:r>
            <a:r>
              <a:rPr sz="600" spc="19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ing</a:t>
            </a:r>
            <a:r>
              <a:rPr sz="600" spc="1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Wardrobe</a:t>
            </a:r>
            <a:r>
              <a:rPr sz="600" spc="14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727272"/>
                </a:solidFill>
                <a:latin typeface="Arial"/>
                <a:cs typeface="Arial"/>
              </a:rPr>
              <a:t>Flooring</a:t>
            </a:r>
            <a:r>
              <a:rPr sz="600" spc="14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Ceiling</a:t>
            </a:r>
            <a:r>
              <a:rPr sz="600" spc="1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828282"/>
                </a:solidFill>
                <a:latin typeface="Arial"/>
                <a:cs typeface="Arial"/>
              </a:rPr>
              <a:t>Flooring</a:t>
            </a:r>
            <a:r>
              <a:rPr sz="600" spc="1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727272"/>
                </a:solidFill>
                <a:latin typeface="Arial"/>
                <a:cs typeface="Arial"/>
              </a:rPr>
              <a:t>Kitchen</a:t>
            </a:r>
            <a:r>
              <a:rPr sz="600" spc="13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828282"/>
                </a:solidFill>
                <a:latin typeface="Arial"/>
                <a:cs typeface="Arial"/>
              </a:rPr>
              <a:t>Ceiling</a:t>
            </a:r>
            <a:r>
              <a:rPr sz="600" spc="13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828282"/>
                </a:solidFill>
                <a:latin typeface="Arial"/>
                <a:cs typeface="Arial"/>
              </a:rPr>
              <a:t>Floo</a:t>
            </a:r>
            <a:r>
              <a:rPr sz="600" spc="165" dirty="0" smtClean="0">
                <a:solidFill>
                  <a:srgbClr val="828282"/>
                </a:solidFill>
                <a:latin typeface="Arial"/>
                <a:cs typeface="Arial"/>
              </a:rPr>
              <a:t>r</a:t>
            </a:r>
            <a:r>
              <a:rPr sz="600" spc="155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ng</a:t>
            </a:r>
            <a:r>
              <a:rPr sz="600" spc="14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12700" indent="12065">
              <a:lnSpc>
                <a:spcPts val="1050"/>
              </a:lnSpc>
              <a:spcBef>
                <a:spcPts val="120"/>
              </a:spcBef>
            </a:pPr>
            <a:r>
              <a:rPr sz="600" spc="195" dirty="0" smtClean="0">
                <a:solidFill>
                  <a:srgbClr val="828282"/>
                </a:solidFill>
                <a:latin typeface="Arial"/>
                <a:cs typeface="Arial"/>
              </a:rPr>
              <a:t>Fittings</a:t>
            </a:r>
            <a:r>
              <a:rPr sz="600" spc="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50" spc="390" dirty="0" smtClean="0">
                <a:solidFill>
                  <a:srgbClr val="727272"/>
                </a:solidFill>
                <a:latin typeface="Arial"/>
                <a:cs typeface="Arial"/>
              </a:rPr>
              <a:t>&amp;</a:t>
            </a:r>
            <a:r>
              <a:rPr sz="650" spc="7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Fixtures</a:t>
            </a:r>
            <a:r>
              <a:rPr sz="600" spc="210" dirty="0" smtClean="0">
                <a:solidFill>
                  <a:srgbClr val="828282"/>
                </a:solidFill>
                <a:latin typeface="Arial"/>
                <a:cs typeface="Arial"/>
              </a:rPr>
              <a:t> Ceiling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24765">
              <a:spcBef>
                <a:spcPts val="235"/>
              </a:spcBef>
            </a:pPr>
            <a:r>
              <a:rPr sz="600" spc="229" dirty="0" smtClean="0">
                <a:solidFill>
                  <a:srgbClr val="727272"/>
                </a:solidFill>
                <a:latin typeface="Arial"/>
                <a:cs typeface="Arial"/>
              </a:rPr>
              <a:t>Flooring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616585">
              <a:lnSpc>
                <a:spcPct val="150000"/>
              </a:lnSpc>
            </a:pP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Ceiling</a:t>
            </a:r>
            <a:r>
              <a:rPr sz="600" spc="1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727272"/>
                </a:solidFill>
                <a:latin typeface="Arial"/>
                <a:cs typeface="Arial"/>
              </a:rPr>
              <a:t>Rai</a:t>
            </a:r>
            <a:r>
              <a:rPr sz="600" spc="55" dirty="0" smtClean="0">
                <a:solidFill>
                  <a:srgbClr val="727272"/>
                </a:solidFill>
                <a:latin typeface="Arial"/>
                <a:cs typeface="Arial"/>
              </a:rPr>
              <a:t>l</a:t>
            </a:r>
            <a:r>
              <a:rPr sz="600" spc="245" dirty="0" smtClean="0">
                <a:solidFill>
                  <a:srgbClr val="979797"/>
                </a:solidFill>
                <a:latin typeface="Arial"/>
                <a:cs typeface="Arial"/>
              </a:rPr>
              <a:t>ing</a:t>
            </a:r>
            <a:r>
              <a:rPr sz="600" spc="155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828282"/>
                </a:solidFill>
                <a:latin typeface="Arial"/>
                <a:cs typeface="Arial"/>
              </a:rPr>
              <a:t>Flooring</a:t>
            </a:r>
            <a:r>
              <a:rPr sz="600" spc="1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Wall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425" y="2151611"/>
            <a:ext cx="4027804" cy="33705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7150"/>
            <a:r>
              <a:rPr sz="600" spc="220" dirty="0" smtClean="0">
                <a:solidFill>
                  <a:srgbClr val="626262"/>
                </a:solidFill>
                <a:latin typeface="Arial"/>
                <a:cs typeface="Arial"/>
              </a:rPr>
              <a:t>Specifications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0960">
              <a:spcBef>
                <a:spcPts val="359"/>
              </a:spcBef>
            </a:pPr>
            <a:r>
              <a:rPr sz="600" spc="210" dirty="0" smtClean="0">
                <a:solidFill>
                  <a:srgbClr val="727272"/>
                </a:solidFill>
                <a:latin typeface="Arial"/>
                <a:cs typeface="Arial"/>
              </a:rPr>
              <a:t>Vitrified </a:t>
            </a:r>
            <a:r>
              <a:rPr sz="600" spc="-6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828282"/>
                </a:solidFill>
                <a:latin typeface="Arial"/>
                <a:cs typeface="Arial"/>
              </a:rPr>
              <a:t>Tiles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 marR="1264285">
              <a:lnSpc>
                <a:spcPts val="1080"/>
              </a:lnSpc>
              <a:spcBef>
                <a:spcPts val="60"/>
              </a:spcBef>
            </a:pP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POP </a:t>
            </a:r>
            <a:r>
              <a:rPr sz="600" spc="-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60" dirty="0" smtClean="0">
                <a:solidFill>
                  <a:srgbClr val="828282"/>
                </a:solidFill>
                <a:latin typeface="Arial"/>
                <a:cs typeface="Arial"/>
              </a:rPr>
              <a:t>Punning</a:t>
            </a:r>
            <a:r>
              <a:rPr sz="600" spc="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85" dirty="0" smtClean="0">
                <a:solidFill>
                  <a:srgbClr val="727272"/>
                </a:solidFill>
                <a:latin typeface="Arial"/>
                <a:cs typeface="Arial"/>
              </a:rPr>
              <a:t>w</a:t>
            </a:r>
            <a:r>
              <a:rPr sz="600" spc="-11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55" dirty="0" smtClean="0">
                <a:solidFill>
                  <a:srgbClr val="979797"/>
                </a:solidFill>
                <a:latin typeface="Arial"/>
                <a:cs typeface="Arial"/>
              </a:rPr>
              <a:t>i</a:t>
            </a:r>
            <a:r>
              <a:rPr sz="600" spc="175" dirty="0" smtClean="0">
                <a:solidFill>
                  <a:srgbClr val="979797"/>
                </a:solidFill>
                <a:latin typeface="Arial"/>
                <a:cs typeface="Arial"/>
              </a:rPr>
              <a:t>"</a:t>
            </a:r>
            <a:r>
              <a:rPr sz="600" spc="350" dirty="0" smtClean="0">
                <a:solidFill>
                  <a:srgbClr val="727272"/>
                </a:solidFill>
                <a:latin typeface="Arial"/>
                <a:cs typeface="Arial"/>
              </a:rPr>
              <a:t>h</a:t>
            </a:r>
            <a:r>
              <a:rPr sz="600" spc="3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735" dirty="0" smtClean="0">
                <a:solidFill>
                  <a:srgbClr val="727272"/>
                </a:solidFill>
                <a:latin typeface="Arial"/>
                <a:cs typeface="Arial"/>
              </a:rPr>
              <a:t>A  </a:t>
            </a:r>
            <a:r>
              <a:rPr sz="600" spc="-3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345" dirty="0" smtClean="0">
                <a:solidFill>
                  <a:srgbClr val="727272"/>
                </a:solidFill>
                <a:latin typeface="Arial"/>
                <a:cs typeface="Arial"/>
              </a:rPr>
              <a:t>llc </a:t>
            </a:r>
            <a:r>
              <a:rPr sz="600" spc="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Emulsion </a:t>
            </a:r>
            <a:r>
              <a:rPr sz="600" spc="-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828282"/>
                </a:solidFill>
                <a:latin typeface="Arial"/>
                <a:cs typeface="Arial"/>
              </a:rPr>
              <a:t>Pain</a:t>
            </a:r>
            <a:r>
              <a:rPr sz="600" spc="16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50" dirty="0" smtClean="0">
                <a:solidFill>
                  <a:srgbClr val="828282"/>
                </a:solidFill>
                <a:latin typeface="Arial"/>
                <a:cs typeface="Arial"/>
              </a:rPr>
              <a:t>O</a:t>
            </a:r>
            <a:r>
              <a:rPr sz="600" spc="114" dirty="0" smtClean="0">
                <a:solidFill>
                  <a:srgbClr val="828282"/>
                </a:solidFill>
                <a:latin typeface="Arial"/>
                <a:cs typeface="Arial"/>
              </a:rPr>
              <a:t>i</a:t>
            </a:r>
            <a:r>
              <a:rPr sz="600" spc="27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-55" dirty="0" smtClean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Sound </a:t>
            </a:r>
            <a:r>
              <a:rPr sz="600" spc="-7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65" dirty="0" smtClean="0">
                <a:solidFill>
                  <a:srgbClr val="828282"/>
                </a:solidFill>
                <a:latin typeface="Arial"/>
                <a:cs typeface="Arial"/>
              </a:rPr>
              <a:t>DiS1:ernper 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450" dirty="0" smtClean="0">
                <a:solidFill>
                  <a:srgbClr val="727272"/>
                </a:solidFill>
                <a:latin typeface="Arial"/>
                <a:cs typeface="Arial"/>
              </a:rPr>
              <a:t>w</a:t>
            </a:r>
            <a:r>
              <a:rPr sz="600" spc="-25" dirty="0" smtClean="0">
                <a:solidFill>
                  <a:srgbClr val="979797"/>
                </a:solidFill>
                <a:latin typeface="Arial"/>
                <a:cs typeface="Arial"/>
              </a:rPr>
              <a:t>i-c</a:t>
            </a:r>
            <a:r>
              <a:rPr sz="600" spc="-60" dirty="0" smtClean="0">
                <a:solidFill>
                  <a:srgbClr val="979797"/>
                </a:solidFill>
                <a:latin typeface="Arial"/>
                <a:cs typeface="Arial"/>
              </a:rPr>
              <a:t>:</a:t>
            </a:r>
            <a:r>
              <a:rPr sz="600" spc="390" dirty="0" smtClean="0">
                <a:solidFill>
                  <a:srgbClr val="727272"/>
                </a:solidFill>
                <a:latin typeface="Arial"/>
                <a:cs typeface="Arial"/>
              </a:rPr>
              <a:t>h</a:t>
            </a:r>
            <a:r>
              <a:rPr sz="600" spc="-1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Designer</a:t>
            </a:r>
            <a:r>
              <a:rPr sz="600" spc="7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Cornice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229"/>
              </a:spcBef>
            </a:pPr>
            <a:r>
              <a:rPr sz="600" spc="254" dirty="0" smtClean="0">
                <a:solidFill>
                  <a:srgbClr val="727272"/>
                </a:solidFill>
                <a:latin typeface="Arial"/>
                <a:cs typeface="Arial"/>
              </a:rPr>
              <a:t>Laminated</a:t>
            </a:r>
            <a:r>
              <a:rPr sz="600" spc="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320" dirty="0" smtClean="0">
                <a:solidFill>
                  <a:srgbClr val="727272"/>
                </a:solidFill>
                <a:latin typeface="Arial"/>
                <a:cs typeface="Arial"/>
              </a:rPr>
              <a:t>Wooden </a:t>
            </a:r>
            <a:r>
              <a:rPr sz="600" spc="3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50" dirty="0" smtClean="0">
                <a:solidFill>
                  <a:srgbClr val="828282"/>
                </a:solidFill>
                <a:latin typeface="Arial"/>
                <a:cs typeface="Arial"/>
              </a:rPr>
              <a:t>F</a:t>
            </a:r>
            <a:r>
              <a:rPr sz="600" spc="250" dirty="0" smtClean="0">
                <a:solidFill>
                  <a:srgbClr val="626262"/>
                </a:solidFill>
                <a:latin typeface="Arial"/>
                <a:cs typeface="Arial"/>
              </a:rPr>
              <a:t>loor</a:t>
            </a:r>
            <a:r>
              <a:rPr sz="600" spc="120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310" dirty="0" smtClean="0">
                <a:solidFill>
                  <a:srgbClr val="828282"/>
                </a:solidFill>
                <a:latin typeface="Arial"/>
                <a:cs typeface="Arial"/>
              </a:rPr>
              <a:t>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60"/>
              </a:spcBef>
            </a:pP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POP </a:t>
            </a:r>
            <a:r>
              <a:rPr sz="600" spc="-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828282"/>
                </a:solidFill>
                <a:latin typeface="Arial"/>
                <a:cs typeface="Arial"/>
              </a:rPr>
              <a:t>Punning</a:t>
            </a:r>
            <a:r>
              <a:rPr sz="600" spc="-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5" dirty="0" smtClean="0">
                <a:solidFill>
                  <a:srgbClr val="727272"/>
                </a:solidFill>
                <a:latin typeface="Arial"/>
                <a:cs typeface="Arial"/>
              </a:rPr>
              <a:t>wath </a:t>
            </a:r>
            <a:r>
              <a:rPr sz="600" spc="-2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1785" dirty="0" smtClean="0">
                <a:solidFill>
                  <a:srgbClr val="727272"/>
                </a:solidFill>
                <a:latin typeface="Arial"/>
                <a:cs typeface="Arial"/>
              </a:rPr>
              <a:t>A</a:t>
            </a:r>
            <a:r>
              <a:rPr sz="600" spc="-90" dirty="0" smtClean="0">
                <a:solidFill>
                  <a:srgbClr val="979797"/>
                </a:solidFill>
                <a:latin typeface="Arial"/>
                <a:cs typeface="Arial"/>
              </a:rPr>
              <a:t>l</a:t>
            </a:r>
            <a:r>
              <a:rPr sz="600" spc="-190" dirty="0" smtClean="0">
                <a:solidFill>
                  <a:srgbClr val="727272"/>
                </a:solidFill>
                <a:latin typeface="Arial"/>
                <a:cs typeface="Arial"/>
              </a:rPr>
              <a:t>i</a:t>
            </a:r>
            <a:r>
              <a:rPr sz="600" spc="310" dirty="0" smtClean="0">
                <a:solidFill>
                  <a:srgbClr val="979797"/>
                </a:solidFill>
                <a:latin typeface="Arial"/>
                <a:cs typeface="Arial"/>
              </a:rPr>
              <a:t>c </a:t>
            </a:r>
            <a:r>
              <a:rPr sz="600" spc="-65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Emulsion </a:t>
            </a:r>
            <a:r>
              <a:rPr sz="600" spc="-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828282"/>
                </a:solidFill>
                <a:latin typeface="Arial"/>
                <a:cs typeface="Arial"/>
              </a:rPr>
              <a:t>P&lt;unt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 marR="1265555">
              <a:lnSpc>
                <a:spcPct val="147700"/>
              </a:lnSpc>
              <a:spcBef>
                <a:spcPts val="15"/>
              </a:spcBef>
            </a:pPr>
            <a:r>
              <a:rPr sz="600" spc="204" dirty="0" smtClean="0">
                <a:solidFill>
                  <a:srgbClr val="727272"/>
                </a:solidFill>
                <a:latin typeface="Arial"/>
                <a:cs typeface="Arial"/>
              </a:rPr>
              <a:t>Oil</a:t>
            </a:r>
            <a:r>
              <a:rPr sz="600" spc="4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95" dirty="0" smtClean="0">
                <a:solidFill>
                  <a:srgbClr val="828282"/>
                </a:solidFill>
                <a:latin typeface="Arial"/>
                <a:cs typeface="Arial"/>
              </a:rPr>
              <a:t>Sound</a:t>
            </a:r>
            <a:r>
              <a:rPr sz="600" spc="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60" dirty="0" smtClean="0">
                <a:solidFill>
                  <a:srgbClr val="828282"/>
                </a:solidFill>
                <a:latin typeface="Arial"/>
                <a:cs typeface="Arial"/>
              </a:rPr>
              <a:t>DiS1:em</a:t>
            </a:r>
            <a:r>
              <a:rPr sz="600" spc="-8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0" dirty="0" smtClean="0">
                <a:solidFill>
                  <a:srgbClr val="626262"/>
                </a:solidFill>
                <a:latin typeface="Arial"/>
                <a:cs typeface="Arial"/>
              </a:rPr>
              <a:t>p</a:t>
            </a: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er</a:t>
            </a:r>
            <a:r>
              <a:rPr sz="600" spc="8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95" dirty="0" smtClean="0">
                <a:solidFill>
                  <a:srgbClr val="727272"/>
                </a:solidFill>
                <a:latin typeface="Arial"/>
                <a:cs typeface="Arial"/>
              </a:rPr>
              <a:t>wi-c:h </a:t>
            </a:r>
            <a:r>
              <a:rPr sz="600" spc="-1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Designer </a:t>
            </a:r>
            <a:r>
              <a:rPr sz="600" spc="-5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Cornice</a:t>
            </a:r>
            <a:r>
              <a:rPr sz="600" spc="1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727272"/>
                </a:solidFill>
                <a:latin typeface="Arial"/>
                <a:cs typeface="Arial"/>
              </a:rPr>
              <a:t>One </a:t>
            </a:r>
            <a:r>
              <a:rPr sz="600" spc="-8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Wardrobe </a:t>
            </a:r>
            <a:r>
              <a:rPr sz="600" spc="-2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in</a:t>
            </a:r>
            <a:r>
              <a:rPr sz="600" spc="-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60" dirty="0" smtClean="0">
                <a:solidFill>
                  <a:srgbClr val="828282"/>
                </a:solidFill>
                <a:latin typeface="Arial"/>
                <a:cs typeface="Arial"/>
              </a:rPr>
              <a:t>every</a:t>
            </a:r>
            <a:r>
              <a:rPr sz="600" spc="3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15" dirty="0" smtClean="0">
                <a:solidFill>
                  <a:srgbClr val="828282"/>
                </a:solidFill>
                <a:latin typeface="Arial"/>
                <a:cs typeface="Arial"/>
              </a:rPr>
              <a:t>bedroom</a:t>
            </a:r>
            <a:r>
              <a:rPr sz="600" spc="1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828282"/>
                </a:solidFill>
                <a:latin typeface="Arial"/>
                <a:cs typeface="Arial"/>
              </a:rPr>
              <a:t>Larnonated</a:t>
            </a:r>
            <a:r>
              <a:rPr sz="600" spc="7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480" dirty="0" smtClean="0">
                <a:solidFill>
                  <a:srgbClr val="626262"/>
                </a:solidFill>
                <a:latin typeface="Arial"/>
                <a:cs typeface="Arial"/>
              </a:rPr>
              <a:t>W</a:t>
            </a:r>
            <a:r>
              <a:rPr sz="600" spc="305" dirty="0" smtClean="0">
                <a:solidFill>
                  <a:srgbClr val="626262"/>
                </a:solidFill>
                <a:latin typeface="Arial"/>
                <a:cs typeface="Arial"/>
              </a:rPr>
              <a:t>o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oden </a:t>
            </a:r>
            <a:r>
              <a:rPr sz="600" spc="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-100" dirty="0" smtClean="0">
                <a:solidFill>
                  <a:srgbClr val="828282"/>
                </a:solidFill>
                <a:latin typeface="Arial"/>
                <a:cs typeface="Arial"/>
              </a:rPr>
              <a:t>F</a:t>
            </a:r>
            <a:r>
              <a:rPr sz="600" spc="-19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75" dirty="0" smtClean="0">
                <a:solidFill>
                  <a:srgbClr val="828282"/>
                </a:solidFill>
                <a:latin typeface="Arial"/>
                <a:cs typeface="Arial"/>
              </a:rPr>
              <a:t>ooring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0960" marR="1265555" indent="3810">
              <a:lnSpc>
                <a:spcPct val="150000"/>
              </a:lnSpc>
            </a:pP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POP </a:t>
            </a:r>
            <a:r>
              <a:rPr sz="600" spc="-7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828282"/>
                </a:solidFill>
                <a:latin typeface="Arial"/>
                <a:cs typeface="Arial"/>
              </a:rPr>
              <a:t>Pun</a:t>
            </a:r>
            <a:r>
              <a:rPr sz="600" spc="305" dirty="0" smtClean="0">
                <a:solidFill>
                  <a:srgbClr val="828282"/>
                </a:solidFill>
                <a:latin typeface="Arial"/>
                <a:cs typeface="Arial"/>
              </a:rPr>
              <a:t>n</a:t>
            </a:r>
            <a:r>
              <a:rPr sz="600" spc="120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310" dirty="0" smtClean="0">
                <a:solidFill>
                  <a:srgbClr val="828282"/>
                </a:solidFill>
                <a:latin typeface="Arial"/>
                <a:cs typeface="Arial"/>
              </a:rPr>
              <a:t>ng</a:t>
            </a:r>
            <a:r>
              <a:rPr sz="600" spc="-5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95" dirty="0" smtClean="0">
                <a:solidFill>
                  <a:srgbClr val="727272"/>
                </a:solidFill>
                <a:latin typeface="Arial"/>
                <a:cs typeface="Arial"/>
              </a:rPr>
              <a:t>wi-c:h </a:t>
            </a:r>
            <a:r>
              <a:rPr sz="600" spc="-1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727272"/>
                </a:solidFill>
                <a:latin typeface="Arial"/>
                <a:cs typeface="Arial"/>
              </a:rPr>
              <a:t>Acrylic </a:t>
            </a:r>
            <a:r>
              <a:rPr sz="600" spc="2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Emulsion </a:t>
            </a:r>
            <a:r>
              <a:rPr sz="600" spc="-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Pain"</a:t>
            </a:r>
            <a:r>
              <a:rPr sz="600" spc="1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727272"/>
                </a:solidFill>
                <a:latin typeface="Arial"/>
                <a:cs typeface="Arial"/>
              </a:rPr>
              <a:t>Oil</a:t>
            </a:r>
            <a:r>
              <a:rPr sz="600" spc="7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95" dirty="0" smtClean="0">
                <a:solidFill>
                  <a:srgbClr val="828282"/>
                </a:solidFill>
                <a:latin typeface="Arial"/>
                <a:cs typeface="Arial"/>
              </a:rPr>
              <a:t>Bound</a:t>
            </a:r>
            <a:r>
              <a:rPr sz="600" spc="2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Dis"e</a:t>
            </a:r>
            <a:r>
              <a:rPr sz="600" spc="420" dirty="0" smtClean="0">
                <a:solidFill>
                  <a:srgbClr val="828282"/>
                </a:solidFill>
                <a:latin typeface="Arial"/>
                <a:cs typeface="Arial"/>
              </a:rPr>
              <a:t>m</a:t>
            </a:r>
            <a:r>
              <a:rPr sz="600" spc="250" dirty="0" smtClean="0">
                <a:solidFill>
                  <a:srgbClr val="626262"/>
                </a:solidFill>
                <a:latin typeface="Arial"/>
                <a:cs typeface="Arial"/>
              </a:rPr>
              <a:t>p</a:t>
            </a:r>
            <a:r>
              <a:rPr sz="600" spc="265" dirty="0" smtClean="0">
                <a:solidFill>
                  <a:srgbClr val="828282"/>
                </a:solidFill>
                <a:latin typeface="Arial"/>
                <a:cs typeface="Arial"/>
              </a:rPr>
              <a:t>er</a:t>
            </a:r>
            <a:r>
              <a:rPr sz="600" spc="7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450" dirty="0" smtClean="0">
                <a:solidFill>
                  <a:srgbClr val="727272"/>
                </a:solidFill>
                <a:latin typeface="Arial"/>
                <a:cs typeface="Arial"/>
              </a:rPr>
              <a:t>w</a:t>
            </a:r>
            <a:r>
              <a:rPr sz="600" spc="-25" dirty="0" smtClean="0">
                <a:solidFill>
                  <a:srgbClr val="979797"/>
                </a:solidFill>
                <a:latin typeface="Arial"/>
                <a:cs typeface="Arial"/>
              </a:rPr>
              <a:t>l-c</a:t>
            </a:r>
            <a:r>
              <a:rPr sz="600" spc="-55" dirty="0" smtClean="0">
                <a:solidFill>
                  <a:srgbClr val="979797"/>
                </a:solidFill>
                <a:latin typeface="Arial"/>
                <a:cs typeface="Arial"/>
              </a:rPr>
              <a:t>:</a:t>
            </a:r>
            <a:r>
              <a:rPr sz="600" spc="390" dirty="0" smtClean="0">
                <a:solidFill>
                  <a:srgbClr val="727272"/>
                </a:solidFill>
                <a:latin typeface="Arial"/>
                <a:cs typeface="Arial"/>
              </a:rPr>
              <a:t>h</a:t>
            </a:r>
            <a:r>
              <a:rPr sz="600" spc="-1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727272"/>
                </a:solidFill>
                <a:latin typeface="Arial"/>
                <a:cs typeface="Arial"/>
              </a:rPr>
              <a:t>De</a:t>
            </a:r>
            <a:r>
              <a:rPr sz="600" spc="190" dirty="0" smtClean="0">
                <a:solidFill>
                  <a:srgbClr val="727272"/>
                </a:solidFill>
                <a:latin typeface="Arial"/>
                <a:cs typeface="Arial"/>
              </a:rPr>
              <a:t>s</a:t>
            </a:r>
            <a:r>
              <a:rPr sz="600" spc="235" dirty="0" smtClean="0">
                <a:solidFill>
                  <a:srgbClr val="979797"/>
                </a:solidFill>
                <a:latin typeface="Arial"/>
                <a:cs typeface="Arial"/>
              </a:rPr>
              <a:t>igner </a:t>
            </a:r>
            <a:r>
              <a:rPr sz="600" spc="-75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Cornice</a:t>
            </a:r>
            <a:r>
              <a:rPr sz="600" spc="1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727272"/>
                </a:solidFill>
                <a:latin typeface="Arial"/>
                <a:cs typeface="Arial"/>
              </a:rPr>
              <a:t>Anti</a:t>
            </a:r>
            <a:r>
              <a:rPr sz="600" spc="3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Skid</a:t>
            </a:r>
            <a:r>
              <a:rPr sz="600" spc="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30" dirty="0" smtClean="0">
                <a:solidFill>
                  <a:srgbClr val="979797"/>
                </a:solidFill>
                <a:latin typeface="Arial"/>
                <a:cs typeface="Arial"/>
              </a:rPr>
              <a:t>T</a:t>
            </a:r>
            <a:r>
              <a:rPr sz="600" spc="-80" dirty="0" smtClean="0">
                <a:solidFill>
                  <a:srgbClr val="727272"/>
                </a:solidFill>
                <a:latin typeface="Arial"/>
                <a:cs typeface="Arial"/>
              </a:rPr>
              <a:t>l</a:t>
            </a:r>
            <a:r>
              <a:rPr sz="600" spc="-5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7150">
              <a:spcBef>
                <a:spcPts val="360"/>
              </a:spcBef>
            </a:pPr>
            <a:r>
              <a:rPr sz="600" spc="275" dirty="0" smtClean="0">
                <a:solidFill>
                  <a:srgbClr val="828282"/>
                </a:solidFill>
                <a:latin typeface="Arial"/>
                <a:cs typeface="Arial"/>
              </a:rPr>
              <a:t>Semi </a:t>
            </a:r>
            <a:r>
              <a:rPr sz="600" spc="-7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727272"/>
                </a:solidFill>
                <a:latin typeface="Arial"/>
                <a:cs typeface="Arial"/>
              </a:rPr>
              <a:t>Ntodular </a:t>
            </a:r>
            <a:r>
              <a:rPr sz="600" spc="-5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Ki"chen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7150">
              <a:spcBef>
                <a:spcPts val="359"/>
              </a:spcBef>
            </a:pPr>
            <a:r>
              <a:rPr sz="600" spc="295" dirty="0" smtClean="0">
                <a:solidFill>
                  <a:srgbClr val="828282"/>
                </a:solidFill>
                <a:latin typeface="Arial"/>
                <a:cs typeface="Arial"/>
              </a:rPr>
              <a:t>T</a:t>
            </a:r>
            <a:r>
              <a:rPr sz="600" spc="145" dirty="0" smtClean="0">
                <a:solidFill>
                  <a:srgbClr val="828282"/>
                </a:solidFill>
                <a:latin typeface="Arial"/>
                <a:cs typeface="Arial"/>
              </a:rPr>
              <a:t>i</a:t>
            </a:r>
            <a:r>
              <a:rPr sz="600" spc="5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es </a:t>
            </a:r>
            <a:r>
              <a:rPr sz="600" spc="-4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up</a:t>
            </a:r>
            <a:r>
              <a:rPr sz="600" spc="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727272"/>
                </a:solidFill>
                <a:latin typeface="Arial"/>
                <a:cs typeface="Arial"/>
              </a:rPr>
              <a:t>to</a:t>
            </a:r>
            <a:r>
              <a:rPr sz="600" spc="6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828282"/>
                </a:solidFill>
                <a:latin typeface="Arial"/>
                <a:cs typeface="Arial"/>
              </a:rPr>
              <a:t>2 </a:t>
            </a:r>
            <a:r>
              <a:rPr sz="600" spc="-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70" dirty="0" smtClean="0">
                <a:solidFill>
                  <a:srgbClr val="828282"/>
                </a:solidFill>
                <a:latin typeface="Arial"/>
                <a:cs typeface="Arial"/>
              </a:rPr>
              <a:t>F"-</a:t>
            </a:r>
            <a:r>
              <a:rPr sz="600" spc="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727272"/>
                </a:solidFill>
                <a:latin typeface="Arial"/>
                <a:cs typeface="Arial"/>
              </a:rPr>
              <a:t>above</a:t>
            </a:r>
            <a:r>
              <a:rPr sz="600" spc="6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727272"/>
                </a:solidFill>
                <a:latin typeface="Arial"/>
                <a:cs typeface="Arial"/>
              </a:rPr>
              <a:t>the</a:t>
            </a:r>
            <a:r>
              <a:rPr sz="600" spc="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councer </a:t>
            </a:r>
            <a:r>
              <a:rPr sz="600" spc="-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550" spc="455" dirty="0" smtClean="0">
                <a:solidFill>
                  <a:srgbClr val="727272"/>
                </a:solidFill>
                <a:latin typeface="Arial"/>
                <a:cs typeface="Arial"/>
              </a:rPr>
              <a:t>&amp; </a:t>
            </a:r>
            <a:r>
              <a:rPr sz="550" spc="-5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95" dirty="0" smtClean="0">
                <a:solidFill>
                  <a:srgbClr val="828282"/>
                </a:solidFill>
                <a:latin typeface="Arial"/>
                <a:cs typeface="Arial"/>
              </a:rPr>
              <a:t>reS1:</a:t>
            </a:r>
            <a:r>
              <a:rPr sz="600" spc="-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727272"/>
                </a:solidFill>
                <a:latin typeface="Arial"/>
                <a:cs typeface="Arial"/>
              </a:rPr>
              <a:t>Acrylic </a:t>
            </a:r>
            <a:r>
              <a:rPr sz="600" spc="1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Emulsion</a:t>
            </a:r>
            <a:r>
              <a:rPr sz="600" spc="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Pain"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60"/>
              </a:spcBef>
            </a:pPr>
            <a:r>
              <a:rPr sz="600" spc="125" dirty="0" smtClean="0">
                <a:solidFill>
                  <a:srgbClr val="727272"/>
                </a:solidFill>
                <a:latin typeface="Arial"/>
                <a:cs typeface="Arial"/>
              </a:rPr>
              <a:t>Ool </a:t>
            </a:r>
            <a:r>
              <a:rPr sz="600" spc="-5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90" dirty="0" smtClean="0">
                <a:solidFill>
                  <a:srgbClr val="727272"/>
                </a:solidFill>
                <a:latin typeface="Arial"/>
                <a:cs typeface="Arial"/>
              </a:rPr>
              <a:t>Sound </a:t>
            </a:r>
            <a:r>
              <a:rPr sz="600" spc="-7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Dls"ernper</a:t>
            </a:r>
            <a:r>
              <a:rPr sz="600" spc="8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with </a:t>
            </a:r>
            <a:r>
              <a:rPr sz="600" spc="-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Des•gner </a:t>
            </a:r>
            <a:r>
              <a:rPr sz="600" spc="-6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Cornice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7150">
              <a:spcBef>
                <a:spcPts val="325"/>
              </a:spcBef>
            </a:pPr>
            <a:r>
              <a:rPr sz="600" spc="250" dirty="0" smtClean="0">
                <a:solidFill>
                  <a:srgbClr val="727272"/>
                </a:solidFill>
                <a:latin typeface="Arial"/>
                <a:cs typeface="Arial"/>
              </a:rPr>
              <a:t>Anti</a:t>
            </a:r>
            <a:r>
              <a:rPr sz="600" spc="3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Skid</a:t>
            </a:r>
            <a:r>
              <a:rPr sz="600" spc="-1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70" dirty="0" smtClean="0">
                <a:solidFill>
                  <a:srgbClr val="828282"/>
                </a:solidFill>
                <a:latin typeface="Arial"/>
                <a:cs typeface="Arial"/>
              </a:rPr>
              <a:t>T</a:t>
            </a:r>
            <a:r>
              <a:rPr sz="600" spc="-245" dirty="0" smtClean="0">
                <a:solidFill>
                  <a:srgbClr val="828282"/>
                </a:solidFill>
                <a:latin typeface="Arial"/>
                <a:cs typeface="Arial"/>
              </a:rPr>
              <a:t>i</a:t>
            </a:r>
            <a:r>
              <a:rPr sz="600" spc="-19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2705">
              <a:spcBef>
                <a:spcPts val="295"/>
              </a:spcBef>
            </a:pP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Ceramic</a:t>
            </a:r>
            <a:r>
              <a:rPr sz="600" spc="6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828282"/>
                </a:solidFill>
                <a:latin typeface="Arial"/>
                <a:cs typeface="Arial"/>
              </a:rPr>
              <a:t>Tiles</a:t>
            </a:r>
            <a:r>
              <a:rPr sz="600" spc="4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are </a:t>
            </a:r>
            <a:r>
              <a:rPr sz="600" spc="-5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828282"/>
                </a:solidFill>
                <a:latin typeface="Arial"/>
                <a:cs typeface="Arial"/>
              </a:rPr>
              <a:t>up"o</a:t>
            </a:r>
            <a:r>
              <a:rPr sz="600" spc="3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405" dirty="0" smtClean="0">
                <a:solidFill>
                  <a:srgbClr val="828282"/>
                </a:solidFill>
                <a:latin typeface="Arial"/>
                <a:cs typeface="Arial"/>
              </a:rPr>
              <a:t>7F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t</a:t>
            </a:r>
            <a:r>
              <a:rPr sz="600" spc="320" dirty="0" smtClean="0">
                <a:solidFill>
                  <a:srgbClr val="AEAEAE"/>
                </a:solidFill>
                <a:latin typeface="Arial"/>
                <a:cs typeface="Arial"/>
              </a:rPr>
              <a:t>.</a:t>
            </a:r>
            <a:r>
              <a:rPr sz="600" spc="310" dirty="0" smtClean="0">
                <a:solidFill>
                  <a:srgbClr val="828282"/>
                </a:solidFill>
                <a:latin typeface="Arial"/>
                <a:cs typeface="Arial"/>
              </a:rPr>
              <a:t>and </a:t>
            </a:r>
            <a:r>
              <a:rPr sz="600" spc="-8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10" dirty="0" smtClean="0">
                <a:solidFill>
                  <a:srgbClr val="727272"/>
                </a:solidFill>
                <a:latin typeface="Arial"/>
                <a:cs typeface="Arial"/>
              </a:rPr>
              <a:t>rest</a:t>
            </a:r>
            <a:r>
              <a:rPr sz="600" spc="6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828282"/>
                </a:solidFill>
                <a:latin typeface="Arial"/>
                <a:cs typeface="Arial"/>
              </a:rPr>
              <a:t>acrylic</a:t>
            </a:r>
            <a:r>
              <a:rPr sz="600" spc="7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ernuls </a:t>
            </a:r>
            <a:r>
              <a:rPr sz="600" spc="-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05" dirty="0" smtClean="0">
                <a:solidFill>
                  <a:srgbClr val="828282"/>
                </a:solidFill>
                <a:latin typeface="Arial"/>
                <a:cs typeface="Arial"/>
              </a:rPr>
              <a:t>on </a:t>
            </a:r>
            <a:r>
              <a:rPr sz="600" spc="-8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paint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7150">
              <a:spcBef>
                <a:spcPts val="425"/>
              </a:spcBef>
            </a:pPr>
            <a:r>
              <a:rPr sz="600" spc="185" dirty="0" smtClean="0">
                <a:solidFill>
                  <a:srgbClr val="979797"/>
                </a:solidFill>
                <a:latin typeface="Arial"/>
                <a:cs typeface="Arial"/>
              </a:rPr>
              <a:t>.laQuar</a:t>
            </a:r>
            <a:r>
              <a:rPr sz="600" spc="60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828282"/>
                </a:solidFill>
                <a:latin typeface="Arial"/>
                <a:cs typeface="Arial"/>
              </a:rPr>
              <a:t>or </a:t>
            </a:r>
            <a:r>
              <a:rPr sz="600" spc="-2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979797"/>
                </a:solidFill>
                <a:latin typeface="Arial"/>
                <a:cs typeface="Arial"/>
              </a:rPr>
              <a:t>Equovalent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25"/>
              </a:spcBef>
            </a:pPr>
            <a:r>
              <a:rPr sz="600" spc="245" dirty="0" smtClean="0">
                <a:solidFill>
                  <a:srgbClr val="828282"/>
                </a:solidFill>
                <a:latin typeface="Arial"/>
                <a:cs typeface="Arial"/>
              </a:rPr>
              <a:t>OBD/Fa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12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185" dirty="0" smtClean="0">
                <a:solidFill>
                  <a:srgbClr val="828282"/>
                </a:solidFill>
                <a:latin typeface="Arial"/>
                <a:cs typeface="Arial"/>
              </a:rPr>
              <a:t>se </a:t>
            </a:r>
            <a:r>
              <a:rPr sz="600" spc="-3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C</a:t>
            </a:r>
            <a:r>
              <a:rPr sz="600" spc="210" dirty="0" smtClean="0">
                <a:solidFill>
                  <a:srgbClr val="828282"/>
                </a:solidFill>
                <a:latin typeface="Arial"/>
                <a:cs typeface="Arial"/>
              </a:rPr>
              <a:t>e</a:t>
            </a:r>
            <a:r>
              <a:rPr sz="600" spc="155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215" dirty="0" smtClean="0">
                <a:solidFill>
                  <a:srgbClr val="828282"/>
                </a:solidFill>
                <a:latin typeface="Arial"/>
                <a:cs typeface="Arial"/>
              </a:rPr>
              <a:t>ling/NIR </a:t>
            </a:r>
            <a:r>
              <a:rPr sz="600" spc="-5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70" dirty="0" smtClean="0">
                <a:solidFill>
                  <a:srgbClr val="828282"/>
                </a:solidFill>
                <a:latin typeface="Arial"/>
                <a:cs typeface="Arial"/>
              </a:rPr>
              <a:t>Board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57150">
              <a:spcBef>
                <a:spcPts val="360"/>
              </a:spcBef>
            </a:pPr>
            <a:r>
              <a:rPr sz="600" spc="250" dirty="0" smtClean="0">
                <a:solidFill>
                  <a:srgbClr val="727272"/>
                </a:solidFill>
                <a:latin typeface="Arial"/>
                <a:cs typeface="Arial"/>
              </a:rPr>
              <a:t>Anti</a:t>
            </a:r>
            <a:r>
              <a:rPr sz="600" spc="6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828282"/>
                </a:solidFill>
                <a:latin typeface="Arial"/>
                <a:cs typeface="Arial"/>
              </a:rPr>
              <a:t>Skid</a:t>
            </a:r>
            <a:r>
              <a:rPr sz="600" spc="-1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828282"/>
                </a:solidFill>
                <a:latin typeface="Arial"/>
                <a:cs typeface="Arial"/>
              </a:rPr>
              <a:t>T</a:t>
            </a:r>
            <a:r>
              <a:rPr sz="600" spc="175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3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es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25"/>
              </a:spcBef>
            </a:pPr>
            <a:r>
              <a:rPr sz="600" spc="265" dirty="0" smtClean="0">
                <a:solidFill>
                  <a:srgbClr val="727272"/>
                </a:solidFill>
                <a:latin typeface="Arial"/>
                <a:cs typeface="Arial"/>
              </a:rPr>
              <a:t>Weather </a:t>
            </a:r>
            <a:r>
              <a:rPr sz="600" spc="7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35" dirty="0" smtClean="0">
                <a:solidFill>
                  <a:srgbClr val="828282"/>
                </a:solidFill>
                <a:latin typeface="Arial"/>
                <a:cs typeface="Arial"/>
              </a:rPr>
              <a:t>Proof </a:t>
            </a:r>
            <a:r>
              <a:rPr sz="600" spc="-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Extern</a:t>
            </a:r>
            <a:r>
              <a:rPr sz="600" spc="290" dirty="0" smtClean="0">
                <a:solidFill>
                  <a:srgbClr val="828282"/>
                </a:solidFill>
                <a:latin typeface="Arial"/>
                <a:cs typeface="Arial"/>
              </a:rPr>
              <a:t>a</a:t>
            </a:r>
            <a:r>
              <a:rPr sz="600" spc="27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-90" dirty="0" smtClean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600" spc="200" dirty="0" smtClean="0">
                <a:solidFill>
                  <a:srgbClr val="828282"/>
                </a:solidFill>
                <a:latin typeface="Arial"/>
                <a:cs typeface="Arial"/>
              </a:rPr>
              <a:t>Pa</a:t>
            </a:r>
            <a:r>
              <a:rPr sz="600" spc="-140" dirty="0" smtClean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600" spc="180" dirty="0" smtClean="0">
                <a:solidFill>
                  <a:srgbClr val="828282"/>
                </a:solidFill>
                <a:latin typeface="Arial"/>
                <a:cs typeface="Arial"/>
              </a:rPr>
              <a:t>•nt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600" spc="-745" dirty="0" smtClean="0">
                <a:solidFill>
                  <a:srgbClr val="727272"/>
                </a:solidFill>
                <a:latin typeface="Arial"/>
                <a:cs typeface="Arial"/>
              </a:rPr>
              <a:t>O</a:t>
            </a:r>
            <a:r>
              <a:rPr sz="600" spc="-480" dirty="0" smtClean="0">
                <a:solidFill>
                  <a:srgbClr val="979797"/>
                </a:solidFill>
                <a:latin typeface="Arial"/>
                <a:cs typeface="Arial"/>
              </a:rPr>
              <a:t>i</a:t>
            </a:r>
            <a:r>
              <a:rPr sz="600" spc="27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10" dirty="0" smtClean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Bound </a:t>
            </a:r>
            <a:r>
              <a:rPr sz="600" spc="-4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355" dirty="0" smtClean="0">
                <a:solidFill>
                  <a:srgbClr val="727272"/>
                </a:solidFill>
                <a:latin typeface="Arial"/>
                <a:cs typeface="Arial"/>
              </a:rPr>
              <a:t>D</a:t>
            </a:r>
            <a:r>
              <a:rPr sz="600" spc="55" dirty="0" smtClean="0">
                <a:solidFill>
                  <a:srgbClr val="727272"/>
                </a:solidFill>
                <a:latin typeface="Arial"/>
                <a:cs typeface="Arial"/>
              </a:rPr>
              <a:t>i</a:t>
            </a:r>
            <a:r>
              <a:rPr sz="600" spc="150" dirty="0" smtClean="0">
                <a:solidFill>
                  <a:srgbClr val="979797"/>
                </a:solidFill>
                <a:latin typeface="Arial"/>
                <a:cs typeface="Arial"/>
              </a:rPr>
              <a:t>s</a:t>
            </a:r>
            <a:r>
              <a:rPr sz="600" spc="285" dirty="0" smtClean="0">
                <a:solidFill>
                  <a:srgbClr val="727272"/>
                </a:solidFill>
                <a:latin typeface="Arial"/>
                <a:cs typeface="Arial"/>
              </a:rPr>
              <a:t>temper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0960">
              <a:spcBef>
                <a:spcPts val="360"/>
              </a:spcBef>
            </a:pPr>
            <a:r>
              <a:rPr sz="600" spc="150" dirty="0" smtClean="0">
                <a:solidFill>
                  <a:srgbClr val="828282"/>
                </a:solidFill>
                <a:latin typeface="Arial"/>
                <a:cs typeface="Arial"/>
              </a:rPr>
              <a:t>SS</a:t>
            </a:r>
            <a:r>
              <a:rPr sz="600" spc="6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0" dirty="0" smtClean="0">
                <a:solidFill>
                  <a:srgbClr val="727272"/>
                </a:solidFill>
                <a:latin typeface="Arial"/>
                <a:cs typeface="Arial"/>
              </a:rPr>
              <a:t>with </a:t>
            </a:r>
            <a:r>
              <a:rPr sz="600" spc="-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04" dirty="0" smtClean="0">
                <a:solidFill>
                  <a:srgbClr val="828282"/>
                </a:solidFill>
                <a:latin typeface="Arial"/>
                <a:cs typeface="Arial"/>
              </a:rPr>
              <a:t>Glass </a:t>
            </a:r>
            <a:r>
              <a:rPr sz="600" spc="-6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25" dirty="0" smtClean="0">
                <a:solidFill>
                  <a:srgbClr val="828282"/>
                </a:solidFill>
                <a:latin typeface="Arial"/>
                <a:cs typeface="Arial"/>
              </a:rPr>
              <a:t>on 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727272"/>
                </a:solidFill>
                <a:latin typeface="Arial"/>
                <a:cs typeface="Arial"/>
              </a:rPr>
              <a:t>Fran"</a:t>
            </a:r>
            <a:r>
              <a:rPr sz="600" spc="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Side/</a:t>
            </a:r>
            <a:r>
              <a:rPr sz="600" spc="320" dirty="0" smtClean="0">
                <a:solidFill>
                  <a:srgbClr val="626262"/>
                </a:solidFill>
                <a:latin typeface="Arial"/>
                <a:cs typeface="Arial"/>
              </a:rPr>
              <a:t>N</a:t>
            </a:r>
            <a:r>
              <a:rPr sz="600" spc="20" dirty="0" smtClean="0">
                <a:solidFill>
                  <a:srgbClr val="626262"/>
                </a:solidFill>
                <a:latin typeface="Arial"/>
                <a:cs typeface="Arial"/>
              </a:rPr>
              <a:t>I</a:t>
            </a:r>
            <a:r>
              <a:rPr sz="600" spc="200" dirty="0" smtClean="0">
                <a:solidFill>
                  <a:srgbClr val="828282"/>
                </a:solidFill>
                <a:latin typeface="Arial"/>
                <a:cs typeface="Arial"/>
              </a:rPr>
              <a:t>S 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Railing</a:t>
            </a:r>
            <a:r>
              <a:rPr sz="600" spc="-4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325" dirty="0" smtClean="0">
                <a:solidFill>
                  <a:srgbClr val="828282"/>
                </a:solidFill>
                <a:latin typeface="Arial"/>
                <a:cs typeface="Arial"/>
              </a:rPr>
              <a:t>on 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9" dirty="0" smtClean="0">
                <a:solidFill>
                  <a:srgbClr val="828282"/>
                </a:solidFill>
                <a:latin typeface="Arial"/>
                <a:cs typeface="Arial"/>
              </a:rPr>
              <a:t>Rear</a:t>
            </a:r>
            <a:r>
              <a:rPr sz="600" spc="5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828282"/>
                </a:solidFill>
                <a:latin typeface="Arial"/>
                <a:cs typeface="Arial"/>
              </a:rPr>
              <a:t>Side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59"/>
              </a:spcBef>
            </a:pPr>
            <a:r>
              <a:rPr sz="600" spc="250" dirty="0" smtClean="0">
                <a:solidFill>
                  <a:srgbClr val="727272"/>
                </a:solidFill>
                <a:latin typeface="Arial"/>
                <a:cs typeface="Arial"/>
              </a:rPr>
              <a:t>Grani</a:t>
            </a:r>
            <a:r>
              <a:rPr sz="600" spc="65" dirty="0" smtClean="0">
                <a:solidFill>
                  <a:srgbClr val="727272"/>
                </a:solidFill>
                <a:latin typeface="Arial"/>
                <a:cs typeface="Arial"/>
              </a:rPr>
              <a:t>t</a:t>
            </a:r>
            <a:r>
              <a:rPr sz="600" spc="305" dirty="0" smtClean="0">
                <a:solidFill>
                  <a:srgbClr val="979797"/>
                </a:solidFill>
                <a:latin typeface="Arial"/>
                <a:cs typeface="Arial"/>
              </a:rPr>
              <a:t>e </a:t>
            </a:r>
            <a:r>
              <a:rPr sz="600" spc="-60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Flooring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  <a:p>
            <a:pPr marL="65405">
              <a:spcBef>
                <a:spcPts val="360"/>
              </a:spcBef>
            </a:pPr>
            <a:r>
              <a:rPr sz="600" spc="225" dirty="0" smtClean="0">
                <a:solidFill>
                  <a:srgbClr val="828282"/>
                </a:solidFill>
                <a:latin typeface="Arial"/>
                <a:cs typeface="Arial"/>
              </a:rPr>
              <a:t>Extern</a:t>
            </a:r>
            <a:r>
              <a:rPr sz="600" spc="300" dirty="0" smtClean="0">
                <a:solidFill>
                  <a:srgbClr val="828282"/>
                </a:solidFill>
                <a:latin typeface="Arial"/>
                <a:cs typeface="Arial"/>
              </a:rPr>
              <a:t>a</a:t>
            </a:r>
            <a:r>
              <a:rPr sz="600" spc="190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-40" dirty="0" smtClean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600" spc="225" dirty="0" smtClean="0">
                <a:solidFill>
                  <a:srgbClr val="727272"/>
                </a:solidFill>
                <a:latin typeface="Arial"/>
                <a:cs typeface="Arial"/>
              </a:rPr>
              <a:t>Texture </a:t>
            </a:r>
            <a:r>
              <a:rPr sz="600" spc="30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220" dirty="0" smtClean="0">
                <a:solidFill>
                  <a:srgbClr val="727272"/>
                </a:solidFill>
                <a:latin typeface="Arial"/>
                <a:cs typeface="Arial"/>
              </a:rPr>
              <a:t>P</a:t>
            </a:r>
            <a:r>
              <a:rPr sz="600" spc="145" dirty="0" smtClean="0">
                <a:solidFill>
                  <a:srgbClr val="727272"/>
                </a:solidFill>
                <a:latin typeface="Arial"/>
                <a:cs typeface="Arial"/>
              </a:rPr>
              <a:t>a</a:t>
            </a:r>
            <a:r>
              <a:rPr sz="600" spc="140" dirty="0" smtClean="0">
                <a:solidFill>
                  <a:srgbClr val="979797"/>
                </a:solidFill>
                <a:latin typeface="Arial"/>
                <a:cs typeface="Arial"/>
              </a:rPr>
              <a:t>int..</a:t>
            </a:r>
            <a:r>
              <a:rPr sz="600" spc="50" dirty="0" smtClean="0">
                <a:solidFill>
                  <a:srgbClr val="979797"/>
                </a:solidFill>
                <a:latin typeface="Arial"/>
                <a:cs typeface="Arial"/>
              </a:rPr>
              <a:t> </a:t>
            </a:r>
            <a:r>
              <a:rPr sz="600" spc="105" dirty="0" smtClean="0">
                <a:solidFill>
                  <a:srgbClr val="626262"/>
                </a:solidFill>
                <a:latin typeface="Arial"/>
                <a:cs typeface="Arial"/>
              </a:rPr>
              <a:t>fil</a:t>
            </a:r>
            <a:r>
              <a:rPr sz="600" spc="85" dirty="0" smtClean="0">
                <a:solidFill>
                  <a:srgbClr val="626262"/>
                </a:solidFill>
                <a:latin typeface="Arial"/>
                <a:cs typeface="Arial"/>
              </a:rPr>
              <a:t>l</a:t>
            </a:r>
            <a:r>
              <a:rPr sz="600" spc="200" dirty="0" smtClean="0">
                <a:solidFill>
                  <a:srgbClr val="828282"/>
                </a:solidFill>
                <a:latin typeface="Arial"/>
                <a:cs typeface="Arial"/>
              </a:rPr>
              <a:t>S </a:t>
            </a:r>
            <a:r>
              <a:rPr sz="600" spc="-5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40" dirty="0" smtClean="0">
                <a:solidFill>
                  <a:srgbClr val="828282"/>
                </a:solidFill>
                <a:latin typeface="Arial"/>
                <a:cs typeface="Arial"/>
              </a:rPr>
              <a:t>Handrail</a:t>
            </a:r>
            <a:r>
              <a:rPr sz="600" spc="30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85" dirty="0" smtClean="0">
                <a:solidFill>
                  <a:srgbClr val="727272"/>
                </a:solidFill>
                <a:latin typeface="Arial"/>
                <a:cs typeface="Arial"/>
              </a:rPr>
              <a:t>with </a:t>
            </a:r>
            <a:r>
              <a:rPr sz="600" spc="-45" dirty="0" smtClean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600" spc="300" dirty="0" smtClean="0">
                <a:solidFill>
                  <a:srgbClr val="828282"/>
                </a:solidFill>
                <a:latin typeface="Arial"/>
                <a:cs typeface="Arial"/>
              </a:rPr>
              <a:t>Hardwood</a:t>
            </a:r>
            <a:r>
              <a:rPr sz="600" spc="25" dirty="0" smtClean="0">
                <a:solidFill>
                  <a:srgbClr val="828282"/>
                </a:solidFill>
                <a:latin typeface="Arial"/>
                <a:cs typeface="Arial"/>
              </a:rPr>
              <a:t> </a:t>
            </a:r>
            <a:r>
              <a:rPr sz="600" spc="254" dirty="0" smtClean="0">
                <a:solidFill>
                  <a:srgbClr val="828282"/>
                </a:solidFill>
                <a:latin typeface="Arial"/>
                <a:cs typeface="Arial"/>
              </a:rPr>
              <a:t>Top</a:t>
            </a:r>
            <a:endParaRPr sz="6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5103"/>
            <a:ext cx="9144000" cy="4882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289558"/>
            <a:ext cx="7291070" cy="5213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3200" b="1" dirty="0" smtClean="0">
                <a:solidFill>
                  <a:srgbClr val="FFC000"/>
                </a:solidFill>
                <a:cs typeface="Calibri"/>
              </a:rPr>
              <a:t>L</a:t>
            </a:r>
            <a:r>
              <a:rPr sz="3200" b="1" spc="-30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ts</a:t>
            </a:r>
            <a:r>
              <a:rPr sz="3200" b="1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G</a:t>
            </a:r>
            <a:r>
              <a:rPr sz="3200" b="1" spc="-35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3200" b="1" spc="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3200" b="1" spc="-35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ar</a:t>
            </a:r>
            <a:r>
              <a:rPr sz="3200" b="1" spc="-3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ed</a:t>
            </a:r>
            <a:r>
              <a:rPr sz="3200" b="1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! </a:t>
            </a:r>
            <a:r>
              <a:rPr sz="3200" b="1" spc="-10" dirty="0" smtClean="0">
                <a:solidFill>
                  <a:srgbClr val="FFC000"/>
                </a:solidFill>
                <a:cs typeface="Calibri"/>
              </a:rPr>
              <a:t>H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ow about</a:t>
            </a:r>
            <a:r>
              <a:rPr sz="3200" b="1" spc="-10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3200" b="1" spc="-1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si</a:t>
            </a:r>
            <a:r>
              <a:rPr sz="3200" b="1" spc="-20" dirty="0" smtClean="0">
                <a:solidFill>
                  <a:srgbClr val="FFC000"/>
                </a:solidFill>
                <a:cs typeface="Calibri"/>
              </a:rPr>
              <a:t>t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e</a:t>
            </a:r>
            <a:r>
              <a:rPr sz="3200" b="1" spc="-5" dirty="0" smtClean="0">
                <a:solidFill>
                  <a:srgbClr val="FFC000"/>
                </a:solidFill>
                <a:cs typeface="Calibri"/>
              </a:rPr>
              <a:t> 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s</a:t>
            </a:r>
            <a:r>
              <a:rPr sz="3200" b="1" spc="-15" dirty="0" smtClean="0">
                <a:solidFill>
                  <a:srgbClr val="FFC000"/>
                </a:solidFill>
                <a:cs typeface="Calibri"/>
              </a:rPr>
              <a:t>a</a:t>
            </a:r>
            <a:r>
              <a:rPr sz="3200" b="1" spc="-55" dirty="0" smtClean="0">
                <a:solidFill>
                  <a:srgbClr val="FFC000"/>
                </a:solidFill>
                <a:cs typeface="Calibri"/>
              </a:rPr>
              <a:t>f</a:t>
            </a:r>
            <a:r>
              <a:rPr sz="3200" b="1" dirty="0" smtClean="0">
                <a:solidFill>
                  <a:srgbClr val="FFC000"/>
                </a:solidFill>
                <a:cs typeface="Calibri"/>
              </a:rPr>
              <a:t>ari??</a:t>
            </a:r>
            <a:endParaRPr sz="3200">
              <a:solidFill>
                <a:prstClr val="black"/>
              </a:solidFill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4174</TotalTime>
  <Words>4415</Words>
  <Application>Microsoft Office PowerPoint</Application>
  <PresentationFormat>On-screen Show (4:3)</PresentationFormat>
  <Paragraphs>1211</Paragraphs>
  <Slides>90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92" baseType="lpstr">
      <vt:lpstr>Office Theme</vt:lpstr>
      <vt:lpstr>1_Office Theme</vt:lpstr>
      <vt:lpstr>A Brief Walkthrough…</vt:lpstr>
      <vt:lpstr>Our agenda of the meeting today?</vt:lpstr>
      <vt:lpstr>Slide 3</vt:lpstr>
      <vt:lpstr>Buyer’s/ Investor’s Apprehensions!</vt:lpstr>
      <vt:lpstr>Slide 5</vt:lpstr>
      <vt:lpstr>BUT, Studies &amp; Surveys show that market is quite conducive. Even today!</vt:lpstr>
      <vt:lpstr>What do we need to understand?</vt:lpstr>
      <vt:lpstr>Investment Options available…</vt:lpstr>
      <vt:lpstr>Latest Investment Portfolio</vt:lpstr>
      <vt:lpstr>Latest Investment Portfolio</vt:lpstr>
      <vt:lpstr>Having seen that ROI in Residential Projects is remarkable,  it’d be wise to now figure out WHERE lies the maximum potential now.</vt:lpstr>
      <vt:lpstr>Zonal distribution of the entire City:</vt:lpstr>
      <vt:lpstr>Major Residential Zones</vt:lpstr>
      <vt:lpstr>Slide 14</vt:lpstr>
      <vt:lpstr>Slide 15</vt:lpstr>
      <vt:lpstr>Locality Livability - Investment Index </vt:lpstr>
      <vt:lpstr>Sohna Road Locality Index</vt:lpstr>
      <vt:lpstr>Why Sohna Road?</vt:lpstr>
      <vt:lpstr>Slide 19</vt:lpstr>
      <vt:lpstr>What HNIs Look For In A Luxurious Property? </vt:lpstr>
      <vt:lpstr>What it takes to be a LUXURY HOME?</vt:lpstr>
      <vt:lpstr>Theme Based Township  - An Emerging Trend in Real Estate. </vt:lpstr>
      <vt:lpstr>Slide 23</vt:lpstr>
      <vt:lpstr>Slide 24</vt:lpstr>
      <vt:lpstr>What makes Central Park class apart ? </vt:lpstr>
      <vt:lpstr>Slide 26</vt:lpstr>
      <vt:lpstr>So now we know why CENTRAL PARK + SOHNA ROAD makes for an amazing duo!</vt:lpstr>
      <vt:lpstr>Slide 28</vt:lpstr>
      <vt:lpstr>Slide 29</vt:lpstr>
      <vt:lpstr>The Visionaries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Tunnel- The Treat</vt:lpstr>
      <vt:lpstr>Slide 40</vt:lpstr>
      <vt:lpstr>Slide 41</vt:lpstr>
      <vt:lpstr>Slide 42</vt:lpstr>
      <vt:lpstr>View from the Balcony</vt:lpstr>
      <vt:lpstr>Slide 44</vt:lpstr>
      <vt:lpstr>Central Park Resorts – Resort Residences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Circle of exclusivity: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215</cp:revision>
  <dcterms:created xsi:type="dcterms:W3CDTF">2016-03-07T11:29:07Z</dcterms:created>
  <dcterms:modified xsi:type="dcterms:W3CDTF">2016-07-08T14:06:46Z</dcterms:modified>
</cp:coreProperties>
</file>